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86" r:id="rId1"/>
  </p:sldMasterIdLst>
  <p:sldIdLst>
    <p:sldId id="256" r:id="rId2"/>
  </p:sldIdLst>
  <p:sldSz cx="36576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F91"/>
    <a:srgbClr val="AEEA72"/>
    <a:srgbClr val="96E448"/>
    <a:srgbClr val="FBFF47"/>
    <a:srgbClr val="FDF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7" autoAdjust="0"/>
    <p:restoredTop sz="94660"/>
  </p:normalViewPr>
  <p:slideViewPr>
    <p:cSldViewPr snapToGrid="0">
      <p:cViewPr>
        <p:scale>
          <a:sx n="50" d="100"/>
          <a:sy n="50" d="100"/>
        </p:scale>
        <p:origin x="-162" y="-5004"/>
      </p:cViewPr>
      <p:guideLst>
        <p:guide orient="horz" pos="11520"/>
        <p:guide pos="115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16931"/>
            <a:ext cx="36576000" cy="27753733"/>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3235324" y="7728782"/>
            <a:ext cx="30105352" cy="15845605"/>
          </a:xfrm>
        </p:spPr>
        <p:txBody>
          <a:bodyPr/>
          <a:lstStyle>
            <a:lvl1pPr>
              <a:defRPr sz="21600"/>
            </a:lvl1pPr>
          </a:lstStyle>
          <a:p>
            <a:r>
              <a:rPr lang="en-US" smtClean="0"/>
              <a:t>Click to edit Master title style</a:t>
            </a:r>
            <a:endParaRPr lang="en-US" dirty="0"/>
          </a:p>
        </p:txBody>
      </p:sp>
      <p:sp>
        <p:nvSpPr>
          <p:cNvPr id="3" name="Subtitle 2"/>
          <p:cNvSpPr>
            <a:spLocks noGrp="1"/>
          </p:cNvSpPr>
          <p:nvPr>
            <p:ph type="subTitle" idx="1"/>
          </p:nvPr>
        </p:nvSpPr>
        <p:spPr>
          <a:xfrm>
            <a:off x="3235324" y="28164517"/>
            <a:ext cx="30105352" cy="2319861"/>
          </a:xfrm>
        </p:spPr>
        <p:txBody>
          <a:bodyPr anchor="t"/>
          <a:lstStyle>
            <a:lvl1pPr marL="0" indent="0" algn="l">
              <a:buNone/>
              <a:defRPr>
                <a:solidFill>
                  <a:schemeClr val="tx1"/>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506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9454" y="25603200"/>
            <a:ext cx="30105348" cy="3022603"/>
          </a:xfrm>
        </p:spPr>
        <p:txBody>
          <a:bodyPr anchor="b">
            <a:normAutofit/>
          </a:bodyPr>
          <a:lstStyle>
            <a:lvl1pPr algn="l">
              <a:defRPr sz="96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36576000" cy="256032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6400"/>
            </a:lvl1pPr>
          </a:lstStyle>
          <a:p>
            <a:r>
              <a:rPr lang="en-US" dirty="0" smtClean="0"/>
              <a:t>Click icon to add picture</a:t>
            </a:r>
            <a:endParaRPr lang="en-US" dirty="0"/>
          </a:p>
        </p:txBody>
      </p:sp>
      <p:sp>
        <p:nvSpPr>
          <p:cNvPr id="4" name="Text Placeholder 3"/>
          <p:cNvSpPr>
            <a:spLocks noGrp="1"/>
          </p:cNvSpPr>
          <p:nvPr>
            <p:ph type="body" sz="half" idx="2"/>
          </p:nvPr>
        </p:nvSpPr>
        <p:spPr>
          <a:xfrm>
            <a:off x="3219454" y="28625803"/>
            <a:ext cx="30105348" cy="2633131"/>
          </a:xfrm>
        </p:spPr>
        <p:txBody>
          <a:bodyPr>
            <a:normAutofit/>
          </a:bodyPr>
          <a:lstStyle>
            <a:lvl1pPr marL="0" indent="0">
              <a:buNone/>
              <a:defRPr sz="48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Edit Master text styles</a:t>
            </a:r>
          </a:p>
        </p:txBody>
      </p:sp>
      <p:sp>
        <p:nvSpPr>
          <p:cNvPr id="5" name="Date Placeholder 4"/>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4619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1940428" y="7138555"/>
            <a:ext cx="18997248" cy="1727566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598292" y="7976133"/>
            <a:ext cx="17681520" cy="14111531"/>
          </a:xfrm>
        </p:spPr>
        <p:txBody>
          <a:bodyPr anchor="b"/>
          <a:lstStyle>
            <a:lvl1pPr algn="l">
              <a:defRPr sz="16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2604906" y="25070413"/>
            <a:ext cx="17674908" cy="3803952"/>
          </a:xfrm>
        </p:spPr>
        <p:txBody>
          <a:bodyPr anchor="t">
            <a:noAutofit/>
          </a:bodyPr>
          <a:lstStyle>
            <a:lvl1pPr marL="0" indent="0" algn="l">
              <a:buNone/>
              <a:defRPr sz="7200">
                <a:solidFill>
                  <a:schemeClr val="tx1"/>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21595536" y="7138555"/>
            <a:ext cx="13209264" cy="21735808"/>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07233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3422652" y="12195120"/>
            <a:ext cx="14685344" cy="13354517"/>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4071266" y="12991768"/>
            <a:ext cx="13147564" cy="10708208"/>
          </a:xfrm>
        </p:spPr>
        <p:txBody>
          <a:bodyPr/>
          <a:lstStyle>
            <a:lvl1pPr>
              <a:defRPr sz="128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18465800" y="12192000"/>
            <a:ext cx="14687552" cy="12268203"/>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4146290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36576000" cy="1165860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6016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23008952" y="2379142"/>
            <a:ext cx="13567048" cy="28879797"/>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20935952" y="0"/>
            <a:ext cx="15640048" cy="312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24550620" y="3126246"/>
            <a:ext cx="6807200" cy="2738558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219448" y="2379142"/>
            <a:ext cx="19789504" cy="28879797"/>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9197980"/>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36576000" cy="1165860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239990" y="11852197"/>
            <a:ext cx="30096012" cy="193947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03771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3"/>
            <a:ext cx="36576000" cy="27753733"/>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219454" y="15740779"/>
            <a:ext cx="30105348" cy="7833600"/>
          </a:xfrm>
        </p:spPr>
        <p:txBody>
          <a:bodyPr anchor="b"/>
          <a:lstStyle>
            <a:lvl1pPr algn="r">
              <a:defRPr sz="19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3219454" y="28166403"/>
            <a:ext cx="30105348" cy="2314427"/>
          </a:xfrm>
        </p:spPr>
        <p:txBody>
          <a:bodyPr anchor="t">
            <a:noAutofit/>
          </a:bodyPr>
          <a:lstStyle>
            <a:lvl1pPr marL="0" indent="0" algn="r">
              <a:buNone/>
              <a:defRPr sz="7200">
                <a:solidFill>
                  <a:schemeClr val="tx1"/>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smtClean="0"/>
              <a:t>9/27/2018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83793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36576000" cy="1165860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239986" y="11852200"/>
            <a:ext cx="14682892" cy="1940673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8653120" y="11852200"/>
            <a:ext cx="14682880" cy="1940673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409134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36576000" cy="1165860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239986" y="11599334"/>
            <a:ext cx="14682892" cy="3073397"/>
          </a:xfrm>
        </p:spPr>
        <p:txBody>
          <a:bodyPr anchor="b">
            <a:noAutofit/>
          </a:bodyPr>
          <a:lstStyle>
            <a:lvl1pPr marL="0" indent="0" algn="ctr">
              <a:buNone/>
              <a:defRPr sz="8000" b="0"/>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Edit Master text styles</a:t>
            </a:r>
          </a:p>
        </p:txBody>
      </p:sp>
      <p:sp>
        <p:nvSpPr>
          <p:cNvPr id="4" name="Content Placeholder 3"/>
          <p:cNvSpPr>
            <a:spLocks noGrp="1"/>
          </p:cNvSpPr>
          <p:nvPr>
            <p:ph sz="half" idx="2"/>
          </p:nvPr>
        </p:nvSpPr>
        <p:spPr>
          <a:xfrm>
            <a:off x="3239986" y="14672733"/>
            <a:ext cx="14749564" cy="1658620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8653120" y="11599334"/>
            <a:ext cx="14682880" cy="3073397"/>
          </a:xfrm>
        </p:spPr>
        <p:txBody>
          <a:bodyPr anchor="b">
            <a:noAutofit/>
          </a:bodyPr>
          <a:lstStyle>
            <a:lvl1pPr marL="0" indent="0" algn="ctr">
              <a:buNone/>
              <a:defRPr sz="8000" b="0"/>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Edit Master text styles</a:t>
            </a:r>
          </a:p>
        </p:txBody>
      </p:sp>
      <p:sp>
        <p:nvSpPr>
          <p:cNvPr id="6" name="Content Placeholder 5"/>
          <p:cNvSpPr>
            <a:spLocks noGrp="1"/>
          </p:cNvSpPr>
          <p:nvPr>
            <p:ph sz="quarter" idx="4"/>
          </p:nvPr>
        </p:nvSpPr>
        <p:spPr>
          <a:xfrm>
            <a:off x="18653120" y="14672733"/>
            <a:ext cx="14682880" cy="1658620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082957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36576000" cy="11658603"/>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smtClean="0"/>
              <a:t>9/27/2018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016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ECC86-1672-4627-AEFE-EC5485C73905}" type="datetimeFigureOut">
              <a:rPr lang="en-US" smtClean="0"/>
              <a:t>9/27/2018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926861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3219452" y="2379128"/>
            <a:ext cx="10642600" cy="967813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3219452" y="2379136"/>
            <a:ext cx="10642600" cy="8631445"/>
          </a:xfrm>
        </p:spPr>
        <p:txBody>
          <a:bodyPr anchor="b"/>
          <a:lstStyle>
            <a:lvl1pPr algn="l">
              <a:defRPr sz="8000" b="1"/>
            </a:lvl1pPr>
          </a:lstStyle>
          <a:p>
            <a:r>
              <a:rPr lang="en-US" smtClean="0"/>
              <a:t>Click to edit Master title style</a:t>
            </a:r>
            <a:endParaRPr lang="en-US" dirty="0"/>
          </a:p>
        </p:txBody>
      </p:sp>
      <p:sp>
        <p:nvSpPr>
          <p:cNvPr id="3" name="Content Placeholder 2"/>
          <p:cNvSpPr>
            <a:spLocks noGrp="1"/>
          </p:cNvSpPr>
          <p:nvPr>
            <p:ph idx="1"/>
          </p:nvPr>
        </p:nvSpPr>
        <p:spPr>
          <a:xfrm>
            <a:off x="14566898" y="2379133"/>
            <a:ext cx="18757900" cy="288798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219452" y="12057267"/>
            <a:ext cx="10642600" cy="19201659"/>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Edit Master text styles</a:t>
            </a:r>
          </a:p>
        </p:txBody>
      </p:sp>
      <p:sp>
        <p:nvSpPr>
          <p:cNvPr id="5" name="Date Placeholder 4"/>
          <p:cNvSpPr>
            <a:spLocks noGrp="1"/>
          </p:cNvSpPr>
          <p:nvPr>
            <p:ph type="dt" sz="half" idx="10"/>
          </p:nvPr>
        </p:nvSpPr>
        <p:spPr/>
        <p:txBody>
          <a:bodyPr/>
          <a:lstStyle/>
          <a:p>
            <a:fld id="{30EF52CC-F3D9-41D4-BCE4-C208E61A3F31}" type="datetimeFigureOut">
              <a:rPr lang="en-US" smtClean="0"/>
              <a:t>9/27/2018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81947"/>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9984" y="3880115"/>
            <a:ext cx="14006192" cy="8624869"/>
          </a:xfrm>
        </p:spPr>
        <p:txBody>
          <a:bodyPr anchor="b">
            <a:normAutofit/>
          </a:bodyPr>
          <a:lstStyle>
            <a:lvl1pPr algn="l">
              <a:defRPr sz="96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18294352" y="0"/>
            <a:ext cx="18281648" cy="36576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5600"/>
            </a:lvl1pPr>
          </a:lstStyle>
          <a:p>
            <a:r>
              <a:rPr lang="en-US" dirty="0" smtClean="0"/>
              <a:t>Click icon to add picture</a:t>
            </a:r>
            <a:endParaRPr lang="en-US" dirty="0"/>
          </a:p>
        </p:txBody>
      </p:sp>
      <p:sp>
        <p:nvSpPr>
          <p:cNvPr id="4" name="Text Placeholder 3"/>
          <p:cNvSpPr>
            <a:spLocks noGrp="1"/>
          </p:cNvSpPr>
          <p:nvPr>
            <p:ph type="body" sz="half" idx="2"/>
          </p:nvPr>
        </p:nvSpPr>
        <p:spPr>
          <a:xfrm>
            <a:off x="3239984" y="12504984"/>
            <a:ext cx="14006192" cy="18753947"/>
          </a:xfrm>
        </p:spPr>
        <p:txBody>
          <a:bodyPr anchor="t">
            <a:normAutofit/>
          </a:bodyPr>
          <a:lstStyle>
            <a:lvl1pPr marL="0" indent="0">
              <a:buNone/>
              <a:defRPr sz="48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Edit Master text styles</a:t>
            </a:r>
          </a:p>
        </p:txBody>
      </p:sp>
      <p:sp>
        <p:nvSpPr>
          <p:cNvPr id="5" name="Date Placeholder 4"/>
          <p:cNvSpPr>
            <a:spLocks noGrp="1"/>
          </p:cNvSpPr>
          <p:nvPr>
            <p:ph type="dt" sz="half" idx="10"/>
          </p:nvPr>
        </p:nvSpPr>
        <p:spPr>
          <a:xfrm>
            <a:off x="11657430" y="32220595"/>
            <a:ext cx="2930636" cy="1947333"/>
          </a:xfrm>
        </p:spPr>
        <p:txBody>
          <a:bodyPr/>
          <a:lstStyle/>
          <a:p>
            <a:fld id="{30EF52CC-F3D9-41D4-BCE4-C208E61A3F31}" type="datetimeFigureOut">
              <a:rPr lang="en-US" smtClean="0"/>
              <a:t>9/27/2018</a:t>
            </a:fld>
            <a:endParaRPr lang="en-US" dirty="0"/>
          </a:p>
        </p:txBody>
      </p:sp>
      <p:sp>
        <p:nvSpPr>
          <p:cNvPr id="6" name="Footer Placeholder 5"/>
          <p:cNvSpPr>
            <a:spLocks noGrp="1"/>
          </p:cNvSpPr>
          <p:nvPr>
            <p:ph type="ftr" sz="quarter" idx="11"/>
          </p:nvPr>
        </p:nvSpPr>
        <p:spPr>
          <a:xfrm>
            <a:off x="1771188" y="32220595"/>
            <a:ext cx="9886240" cy="1947333"/>
          </a:xfrm>
        </p:spPr>
        <p:txBody>
          <a:bodyPr/>
          <a:lstStyle/>
          <a:p>
            <a:endParaRPr lang="en-US" dirty="0"/>
          </a:p>
        </p:txBody>
      </p:sp>
      <p:sp>
        <p:nvSpPr>
          <p:cNvPr id="7" name="Slide Number Placeholder 6"/>
          <p:cNvSpPr>
            <a:spLocks noGrp="1"/>
          </p:cNvSpPr>
          <p:nvPr>
            <p:ph type="sldNum" sz="quarter" idx="12"/>
          </p:nvPr>
        </p:nvSpPr>
        <p:spPr>
          <a:xfrm>
            <a:off x="14588068" y="31551400"/>
            <a:ext cx="3186464" cy="2616528"/>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407233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9990" y="2385003"/>
            <a:ext cx="30096012" cy="5175733"/>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239990" y="11650136"/>
            <a:ext cx="30096012" cy="19596784"/>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771188" y="32220595"/>
            <a:ext cx="25158128" cy="1947333"/>
          </a:xfrm>
          <a:prstGeom prst="rect">
            <a:avLst/>
          </a:prstGeom>
        </p:spPr>
        <p:txBody>
          <a:bodyPr vert="horz" lIns="91440" tIns="45720" rIns="91440" bIns="45720" rtlCol="0" anchor="b"/>
          <a:lstStyle>
            <a:lvl1pPr algn="l">
              <a:defRPr sz="3600">
                <a:solidFill>
                  <a:schemeClr val="tx1"/>
                </a:solidFill>
              </a:defRPr>
            </a:lvl1pPr>
          </a:lstStyle>
          <a:p>
            <a:endParaRPr lang="en-US" dirty="0"/>
          </a:p>
        </p:txBody>
      </p:sp>
      <p:sp>
        <p:nvSpPr>
          <p:cNvPr id="4" name="Date Placeholder 3"/>
          <p:cNvSpPr>
            <a:spLocks noGrp="1"/>
          </p:cNvSpPr>
          <p:nvPr>
            <p:ph type="dt" sz="half" idx="2"/>
          </p:nvPr>
        </p:nvSpPr>
        <p:spPr>
          <a:xfrm>
            <a:off x="27645690" y="32220595"/>
            <a:ext cx="3972644" cy="1947333"/>
          </a:xfrm>
          <a:prstGeom prst="rect">
            <a:avLst/>
          </a:prstGeom>
        </p:spPr>
        <p:txBody>
          <a:bodyPr vert="horz" lIns="91440" tIns="45720" rIns="91440" bIns="45720" rtlCol="0" anchor="b"/>
          <a:lstStyle>
            <a:lvl1pPr algn="r">
              <a:defRPr sz="3600">
                <a:solidFill>
                  <a:schemeClr val="tx1"/>
                </a:solidFill>
              </a:defRPr>
            </a:lvl1pPr>
          </a:lstStyle>
          <a:p>
            <a:fld id="{30EF52CC-F3D9-41D4-BCE4-C208E61A3F31}" type="datetimeFigureOut">
              <a:rPr lang="en-US" smtClean="0"/>
              <a:t>9/27/2018</a:t>
            </a:fld>
            <a:endParaRPr lang="en-US" dirty="0"/>
          </a:p>
        </p:txBody>
      </p:sp>
      <p:sp>
        <p:nvSpPr>
          <p:cNvPr id="6" name="Slide Number Placeholder 5"/>
          <p:cNvSpPr>
            <a:spLocks noGrp="1"/>
          </p:cNvSpPr>
          <p:nvPr>
            <p:ph type="sldNum" sz="quarter" idx="4"/>
          </p:nvPr>
        </p:nvSpPr>
        <p:spPr>
          <a:xfrm>
            <a:off x="31618336" y="31551400"/>
            <a:ext cx="3186464" cy="2616528"/>
          </a:xfrm>
          <a:prstGeom prst="rect">
            <a:avLst/>
          </a:prstGeom>
        </p:spPr>
        <p:txBody>
          <a:bodyPr vert="horz" lIns="91440" tIns="45720" rIns="91440" bIns="10800" rtlCol="0" anchor="b"/>
          <a:lstStyle>
            <a:lvl1pPr algn="r">
              <a:defRPr sz="80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48296975"/>
      </p:ext>
    </p:extLst>
  </p:cSld>
  <p:clrMap bg1="dk1" tx1="lt1" bg2="dk2"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Lst>
  <p:hf sldNum="0" hdr="0" ftr="0" dt="0"/>
  <p:txStyles>
    <p:titleStyle>
      <a:lvl1pPr algn="l" defTabSz="1828800" rtl="0" eaLnBrk="1" latinLnBrk="0" hangingPunct="1">
        <a:spcBef>
          <a:spcPct val="0"/>
        </a:spcBef>
        <a:buNone/>
        <a:defRPr sz="16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371600" indent="-1371600" algn="l" defTabSz="1828800" rtl="0" eaLnBrk="1" latinLnBrk="0" hangingPunct="1">
        <a:spcBef>
          <a:spcPct val="20000"/>
        </a:spcBef>
        <a:spcAft>
          <a:spcPts val="2400"/>
        </a:spcAft>
        <a:buClr>
          <a:schemeClr val="accent1"/>
        </a:buClr>
        <a:buFont typeface="Wingdings 2" charset="2"/>
        <a:buChar char=""/>
        <a:defRPr sz="7200" kern="1200">
          <a:solidFill>
            <a:schemeClr val="tx1"/>
          </a:solidFill>
          <a:latin typeface="+mn-lt"/>
          <a:ea typeface="+mn-ea"/>
          <a:cs typeface="+mn-cs"/>
        </a:defRPr>
      </a:lvl1pPr>
      <a:lvl2pPr marL="2971800" indent="-1143000" algn="l" defTabSz="1828800" rtl="0" eaLnBrk="1" latinLnBrk="0" hangingPunct="1">
        <a:spcBef>
          <a:spcPct val="20000"/>
        </a:spcBef>
        <a:spcAft>
          <a:spcPts val="2400"/>
        </a:spcAft>
        <a:buClr>
          <a:schemeClr val="accent1"/>
        </a:buClr>
        <a:buFont typeface="Wingdings 2" charset="2"/>
        <a:buChar char=""/>
        <a:defRPr sz="6400" kern="1200">
          <a:solidFill>
            <a:schemeClr val="tx1"/>
          </a:solidFill>
          <a:latin typeface="+mn-lt"/>
          <a:ea typeface="+mn-ea"/>
          <a:cs typeface="+mn-cs"/>
        </a:defRPr>
      </a:lvl2pPr>
      <a:lvl3pPr marL="4572000" indent="-914400" algn="l" defTabSz="1828800" rtl="0" eaLnBrk="1" latinLnBrk="0" hangingPunct="1">
        <a:spcBef>
          <a:spcPct val="20000"/>
        </a:spcBef>
        <a:spcAft>
          <a:spcPts val="2400"/>
        </a:spcAft>
        <a:buClr>
          <a:schemeClr val="accent1"/>
        </a:buClr>
        <a:buFont typeface="Wingdings 2" charset="2"/>
        <a:buChar char=""/>
        <a:defRPr sz="5600" kern="1200">
          <a:solidFill>
            <a:schemeClr val="tx1"/>
          </a:solidFill>
          <a:latin typeface="+mn-lt"/>
          <a:ea typeface="+mn-ea"/>
          <a:cs typeface="+mn-cs"/>
        </a:defRPr>
      </a:lvl3pPr>
      <a:lvl4pPr marL="6400800" indent="-914400" algn="l" defTabSz="1828800" rtl="0" eaLnBrk="1" latinLnBrk="0" hangingPunct="1">
        <a:spcBef>
          <a:spcPct val="20000"/>
        </a:spcBef>
        <a:spcAft>
          <a:spcPts val="2400"/>
        </a:spcAft>
        <a:buClr>
          <a:schemeClr val="accent1"/>
        </a:buClr>
        <a:buFont typeface="Wingdings 2" charset="2"/>
        <a:buChar char=""/>
        <a:defRPr sz="4800" kern="1200">
          <a:solidFill>
            <a:schemeClr val="tx1"/>
          </a:solidFill>
          <a:latin typeface="+mn-lt"/>
          <a:ea typeface="+mn-ea"/>
          <a:cs typeface="+mn-cs"/>
        </a:defRPr>
      </a:lvl4pPr>
      <a:lvl5pPr marL="8229600" indent="-914400" algn="l" defTabSz="1828800" rtl="0" eaLnBrk="1" latinLnBrk="0" hangingPunct="1">
        <a:spcBef>
          <a:spcPct val="20000"/>
        </a:spcBef>
        <a:spcAft>
          <a:spcPts val="2400"/>
        </a:spcAft>
        <a:buClr>
          <a:schemeClr val="accent1"/>
        </a:buClr>
        <a:buFont typeface="Wingdings 2" charset="2"/>
        <a:buChar char=""/>
        <a:defRPr sz="4800" kern="1200">
          <a:solidFill>
            <a:schemeClr val="tx1"/>
          </a:solidFill>
          <a:latin typeface="+mn-lt"/>
          <a:ea typeface="+mn-ea"/>
          <a:cs typeface="+mn-cs"/>
        </a:defRPr>
      </a:lvl5pPr>
      <a:lvl6pPr marL="9600000" indent="-914400" algn="l" defTabSz="1828800" rtl="0" eaLnBrk="1" latinLnBrk="0" hangingPunct="1">
        <a:spcBef>
          <a:spcPct val="20000"/>
        </a:spcBef>
        <a:spcAft>
          <a:spcPts val="2400"/>
        </a:spcAft>
        <a:buClr>
          <a:schemeClr val="accent1"/>
        </a:buClr>
        <a:buFont typeface="Wingdings 2" charset="2"/>
        <a:buChar char=""/>
        <a:defRPr sz="4800" kern="1200">
          <a:solidFill>
            <a:schemeClr val="tx1"/>
          </a:solidFill>
          <a:latin typeface="+mn-lt"/>
          <a:ea typeface="+mn-ea"/>
          <a:cs typeface="+mn-cs"/>
        </a:defRPr>
      </a:lvl6pPr>
      <a:lvl7pPr marL="11200000" indent="-914400" algn="l" defTabSz="1828800" rtl="0" eaLnBrk="1" latinLnBrk="0" hangingPunct="1">
        <a:spcBef>
          <a:spcPct val="20000"/>
        </a:spcBef>
        <a:spcAft>
          <a:spcPts val="2400"/>
        </a:spcAft>
        <a:buClr>
          <a:schemeClr val="accent1"/>
        </a:buClr>
        <a:buFont typeface="Wingdings 2" charset="2"/>
        <a:buChar char=""/>
        <a:defRPr sz="4800" kern="1200">
          <a:solidFill>
            <a:schemeClr val="tx1"/>
          </a:solidFill>
          <a:latin typeface="+mn-lt"/>
          <a:ea typeface="+mn-ea"/>
          <a:cs typeface="+mn-cs"/>
        </a:defRPr>
      </a:lvl7pPr>
      <a:lvl8pPr marL="12800000" indent="-914400" algn="l" defTabSz="1828800" rtl="0" eaLnBrk="1" latinLnBrk="0" hangingPunct="1">
        <a:spcBef>
          <a:spcPct val="20000"/>
        </a:spcBef>
        <a:spcAft>
          <a:spcPts val="2400"/>
        </a:spcAft>
        <a:buClr>
          <a:schemeClr val="accent1"/>
        </a:buClr>
        <a:buFont typeface="Wingdings 2" charset="2"/>
        <a:buChar char=""/>
        <a:defRPr sz="4800" kern="1200">
          <a:solidFill>
            <a:schemeClr val="tx1"/>
          </a:solidFill>
          <a:latin typeface="+mn-lt"/>
          <a:ea typeface="+mn-ea"/>
          <a:cs typeface="+mn-cs"/>
        </a:defRPr>
      </a:lvl8pPr>
      <a:lvl9pPr marL="14400000" indent="-914400" algn="l" defTabSz="1828800" rtl="0" eaLnBrk="1" latinLnBrk="0" hangingPunct="1">
        <a:spcBef>
          <a:spcPct val="20000"/>
        </a:spcBef>
        <a:spcAft>
          <a:spcPts val="2400"/>
        </a:spcAft>
        <a:buClr>
          <a:schemeClr val="accent1"/>
        </a:buClr>
        <a:buFont typeface="Wingdings 2" charset="2"/>
        <a:buChar char=""/>
        <a:defRPr sz="48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g"/><Relationship Id="rId2" Type="http://schemas.openxmlformats.org/officeDocument/2006/relationships/image" Target="../media/image2.jpeg"/><Relationship Id="rId16" Type="http://schemas.openxmlformats.org/officeDocument/2006/relationships/image" Target="../media/image14.jp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cid/1F162A69AED1CB4AB53A27E03C915940@namprd08.prod.outlook.com" TargetMode="External"/><Relationship Id="rId15" Type="http://schemas.openxmlformats.org/officeDocument/2006/relationships/image" Target="../media/image13.jpeg"/><Relationship Id="rId10" Type="http://schemas.openxmlformats.org/officeDocument/2006/relationships/image" Target="../media/image8.jpg"/><Relationship Id="rId19" Type="http://schemas.openxmlformats.org/officeDocument/2006/relationships/image" Target="../media/image17.jpg"/><Relationship Id="rId4" Type="http://schemas.microsoft.com/office/2007/relationships/hdphoto" Target="../media/hdphoto1.wdp"/><Relationship Id="rId9" Type="http://schemas.openxmlformats.org/officeDocument/2006/relationships/image" Target="../media/image7.jp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p:cNvSpPr txBox="1"/>
          <p:nvPr/>
        </p:nvSpPr>
        <p:spPr>
          <a:xfrm>
            <a:off x="3965756" y="1388542"/>
            <a:ext cx="27729437" cy="3184141"/>
          </a:xfrm>
          <a:prstGeom prst="rect">
            <a:avLst/>
          </a:prstGeom>
          <a:noFill/>
          <a:effectLst/>
        </p:spPr>
        <p:txBody>
          <a:bodyPr wrap="square" rtlCol="0">
            <a:spAutoFit/>
          </a:bodyPr>
          <a:lstStyle/>
          <a:p>
            <a:pPr algn="ctr"/>
            <a:r>
              <a:rPr lang="en-US" sz="6697" b="1" dirty="0">
                <a:solidFill>
                  <a:schemeClr val="bg1"/>
                </a:solidFill>
                <a:latin typeface="Arial" panose="020B0604020202020204" pitchFamily="34" charset="0"/>
                <a:cs typeface="Arial" panose="020B0604020202020204" pitchFamily="34" charset="0"/>
              </a:rPr>
              <a:t>Dare 2 Care: </a:t>
            </a:r>
          </a:p>
          <a:p>
            <a:pPr algn="ctr"/>
            <a:r>
              <a:rPr lang="en-US" sz="6697" b="1" dirty="0">
                <a:solidFill>
                  <a:schemeClr val="bg1"/>
                </a:solidFill>
                <a:latin typeface="Arial" panose="020B0604020202020204" pitchFamily="34" charset="0"/>
                <a:cs typeface="Arial" panose="020B0604020202020204" pitchFamily="34" charset="0"/>
              </a:rPr>
              <a:t>Developing a Program to Manage Compassion Fatigue </a:t>
            </a:r>
          </a:p>
          <a:p>
            <a:pPr algn="ctr"/>
            <a:r>
              <a:rPr lang="en-US" sz="6697" b="1" dirty="0">
                <a:solidFill>
                  <a:schemeClr val="bg1"/>
                </a:solidFill>
                <a:latin typeface="Arial" panose="020B0604020202020204" pitchFamily="34" charset="0"/>
                <a:cs typeface="Arial" panose="020B0604020202020204" pitchFamily="34" charset="0"/>
              </a:rPr>
              <a:t>Amongst Animal Caregivers Across Industries </a:t>
            </a:r>
          </a:p>
        </p:txBody>
      </p:sp>
      <p:sp>
        <p:nvSpPr>
          <p:cNvPr id="5" name="TextBox 4"/>
          <p:cNvSpPr txBox="1"/>
          <p:nvPr/>
        </p:nvSpPr>
        <p:spPr>
          <a:xfrm>
            <a:off x="706628" y="6341738"/>
            <a:ext cx="34632890" cy="1981312"/>
          </a:xfrm>
          <a:prstGeom prst="rect">
            <a:avLst/>
          </a:prstGeom>
          <a:noFill/>
        </p:spPr>
        <p:txBody>
          <a:bodyPr wrap="square" rtlCol="0">
            <a:spAutoFit/>
          </a:bodyPr>
          <a:lstStyle/>
          <a:p>
            <a:r>
              <a:rPr lang="en-US" sz="2046" dirty="0">
                <a:solidFill>
                  <a:schemeClr val="bg1"/>
                </a:solidFill>
                <a:latin typeface="Arial" panose="020B0604020202020204" pitchFamily="34" charset="0"/>
                <a:cs typeface="Arial" panose="020B0604020202020204" pitchFamily="34" charset="0"/>
              </a:rPr>
              <a:t>ABSTRACT:  Careers involving animals are an intriguing combination of rewards and challenges, and people are drawn to these careers because they care about animals.  In most circumstances, the benefits far outweigh the costs.  However, when the work is strained by limited resources, conflicting priorities and the stress of making end of life decisions, it may result in exhaustion and emotional conflict- otherwise known as Compassion Fatigue (CF).  Compassion Fatigue is a combination of physical, emotional and psychological depletion associated with caring for animals and their well-being in a captive environment.  Previously, the term was used exclusively in conjunction with human-to-human caregiving but with surprisingly high rates of depression and suicide documented in veterinarians, and stress disorders evident, but likely under-reported, in other animal caregivers, it has become clear that they experience CF as well.   At the University of Washington (UW), we have developed the Dare 2 Care (D2C) Compassion Fatigue Program for our Laboratory Animal Professionals.  This program seeks to acknowledge and normalize the fact that caring and emotional investment are essential to caregiving, something that is often ignored or downplayed.  D2C goals include promoting self-care, increasing communication, improving human workplace environments, and implementing community events that emphasize the positive aspects of our work.  We will describe how this program was created, what we’ve learned during its implementation, and most importantly, how to identify CF and what types of tools and strategies may be implemented to address it.</a:t>
            </a:r>
          </a:p>
        </p:txBody>
      </p:sp>
      <p:sp>
        <p:nvSpPr>
          <p:cNvPr id="6" name="TextBox 5"/>
          <p:cNvSpPr txBox="1"/>
          <p:nvPr/>
        </p:nvSpPr>
        <p:spPr>
          <a:xfrm>
            <a:off x="3357691" y="4838327"/>
            <a:ext cx="29740784" cy="1123128"/>
          </a:xfrm>
          <a:prstGeom prst="rect">
            <a:avLst/>
          </a:prstGeom>
          <a:noFill/>
        </p:spPr>
        <p:txBody>
          <a:bodyPr wrap="square" rtlCol="0">
            <a:spAutoFit/>
          </a:bodyPr>
          <a:lstStyle/>
          <a:p>
            <a:pPr algn="ctr"/>
            <a:r>
              <a:rPr lang="en-US" sz="3349" dirty="0">
                <a:solidFill>
                  <a:schemeClr val="bg1"/>
                </a:solidFill>
                <a:latin typeface="Arial" panose="020B0604020202020204" pitchFamily="34" charset="0"/>
                <a:cs typeface="Arial" panose="020B0604020202020204" pitchFamily="34" charset="0"/>
              </a:rPr>
              <a:t>Rita Bellanca**, J. Preston Van Hooser*, Kelly Heffernan*, Anthony Gray**, Sally Thompson-Iritani**</a:t>
            </a:r>
          </a:p>
          <a:p>
            <a:pPr algn="ctr"/>
            <a:r>
              <a:rPr lang="en-US" sz="3349" dirty="0">
                <a:solidFill>
                  <a:schemeClr val="bg1"/>
                </a:solidFill>
                <a:latin typeface="Arial" panose="020B0604020202020204" pitchFamily="34" charset="0"/>
                <a:cs typeface="Arial" panose="020B0604020202020204" pitchFamily="34" charset="0"/>
              </a:rPr>
              <a:t>University of Washington, Office of Animal Welfare* and Washington National Primate Research Center**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466" y="23023285"/>
            <a:ext cx="4553298" cy="2981753"/>
          </a:xfrm>
          <a:prstGeom prst="rect">
            <a:avLst/>
          </a:prstGeom>
          <a:ln>
            <a:solidFill>
              <a:srgbClr val="C0EF91"/>
            </a:solidFill>
          </a:ln>
        </p:spPr>
      </p:pic>
      <p:sp>
        <p:nvSpPr>
          <p:cNvPr id="11" name="Title 1">
            <a:extLst/>
          </p:cNvPr>
          <p:cNvSpPr txBox="1">
            <a:spLocks/>
          </p:cNvSpPr>
          <p:nvPr/>
        </p:nvSpPr>
        <p:spPr>
          <a:xfrm>
            <a:off x="706628" y="8865095"/>
            <a:ext cx="9841629" cy="7581695"/>
          </a:xfrm>
          <a:prstGeom prst="rect">
            <a:avLst/>
          </a:prstGeom>
          <a:solidFill>
            <a:srgbClr val="C0EF91"/>
          </a:solidFill>
        </p:spPr>
        <p:txBody>
          <a:bodyPr/>
          <a:lstStyle>
            <a:lvl1pPr algn="ctr" defTabSz="457200" rtl="0" eaLnBrk="0" fontAlgn="base" hangingPunct="0">
              <a:spcBef>
                <a:spcPct val="0"/>
              </a:spcBef>
              <a:spcAft>
                <a:spcPct val="0"/>
              </a:spcAft>
              <a:defRPr sz="4400" kern="1200">
                <a:solidFill>
                  <a:schemeClr val="tx1"/>
                </a:solidFill>
                <a:latin typeface="Frutiger 55 Roman"/>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b="1" dirty="0">
                <a:solidFill>
                  <a:schemeClr val="bg1"/>
                </a:solidFill>
                <a:latin typeface="Arial" panose="020B0604020202020204" pitchFamily="34" charset="0"/>
                <a:cs typeface="Arial" panose="020B0604020202020204" pitchFamily="34" charset="0"/>
              </a:rPr>
              <a:t>What is Compassion Fatigue?</a:t>
            </a:r>
            <a:endParaRPr lang="en-US" altLang="en-US" sz="3200" dirty="0">
              <a:solidFill>
                <a:schemeClr val="bg1"/>
              </a:solidFill>
              <a:latin typeface="Arial" panose="020B0604020202020204" pitchFamily="34" charset="0"/>
              <a:cs typeface="Arial" panose="020B0604020202020204" pitchFamily="34" charset="0"/>
            </a:endParaRPr>
          </a:p>
          <a:p>
            <a:pPr marL="531572" indent="-531572" algn="l">
              <a:spcAft>
                <a:spcPts val="1116"/>
              </a:spcAft>
              <a:buFont typeface="Arial" panose="020B0604020202020204" pitchFamily="34" charset="0"/>
              <a:buChar char="•"/>
            </a:pPr>
            <a:r>
              <a:rPr lang="en-US" altLang="en-US" sz="3200" dirty="0">
                <a:solidFill>
                  <a:schemeClr val="bg1"/>
                </a:solidFill>
                <a:latin typeface="Arial" panose="020B0604020202020204" pitchFamily="34" charset="0"/>
                <a:cs typeface="Arial" panose="020B0604020202020204" pitchFamily="34" charset="0"/>
              </a:rPr>
              <a:t>In an animal care setting, Compassion Fatigue is a combination of physical, emotional and psychological depletion associated with working and caring for animals and their well-being in a captive environment.  </a:t>
            </a:r>
          </a:p>
          <a:p>
            <a:pPr marL="531572" indent="-531572" algn="l">
              <a:spcAft>
                <a:spcPts val="1116"/>
              </a:spcAft>
              <a:buFont typeface="Arial" panose="020B0604020202020204" pitchFamily="34" charset="0"/>
              <a:buChar char="•"/>
            </a:pPr>
            <a:r>
              <a:rPr lang="en-US" altLang="en-US" sz="3200" dirty="0">
                <a:solidFill>
                  <a:schemeClr val="bg1"/>
                </a:solidFill>
                <a:latin typeface="Arial" panose="020B0604020202020204" pitchFamily="34" charset="0"/>
                <a:cs typeface="Arial" panose="020B0604020202020204" pitchFamily="34" charset="0"/>
              </a:rPr>
              <a:t>This may include laboratory settings, zoo environments, or rescue organizations.  </a:t>
            </a:r>
          </a:p>
          <a:p>
            <a:pPr marL="531572" indent="-531572" algn="l">
              <a:spcAft>
                <a:spcPts val="1116"/>
              </a:spcAft>
              <a:buFont typeface="Arial" panose="020B0604020202020204" pitchFamily="34" charset="0"/>
              <a:buChar char="•"/>
            </a:pPr>
            <a:r>
              <a:rPr lang="en-US" altLang="en-US" sz="3200" dirty="0">
                <a:solidFill>
                  <a:schemeClr val="bg1"/>
                </a:solidFill>
                <a:latin typeface="Arial" panose="020B0604020202020204" pitchFamily="34" charset="0"/>
                <a:cs typeface="Arial" panose="020B0604020202020204" pitchFamily="34" charset="0"/>
              </a:rPr>
              <a:t>The strain of limited resources, conflicting priorities, lack of appropriate self-care and work-life balance, work-related trauma or conflicts, and the stress of making end-of-life decisions are contributing factors. </a:t>
            </a:r>
          </a:p>
          <a:p>
            <a:pPr marL="531572" indent="-531572" algn="l">
              <a:spcAft>
                <a:spcPts val="1116"/>
              </a:spcAft>
              <a:buFont typeface="Arial" panose="020B0604020202020204" pitchFamily="34" charset="0"/>
              <a:buChar char="•"/>
            </a:pPr>
            <a:r>
              <a:rPr lang="en-US" altLang="en-US" sz="3200" dirty="0">
                <a:solidFill>
                  <a:schemeClr val="bg1"/>
                </a:solidFill>
                <a:latin typeface="Arial" panose="020B0604020202020204" pitchFamily="34" charset="0"/>
                <a:cs typeface="Arial" panose="020B0604020202020204" pitchFamily="34" charset="0"/>
              </a:rPr>
              <a:t>It is the negative aspect of our work.</a:t>
            </a:r>
            <a:endParaRPr lang="en-US" sz="3200" b="1" dirty="0">
              <a:solidFill>
                <a:schemeClr val="bg1"/>
              </a:solidFill>
              <a:latin typeface="Arial" panose="020B0604020202020204" pitchFamily="34" charset="0"/>
              <a:cs typeface="Arial" panose="020B0604020202020204" pitchFamily="34" charset="0"/>
            </a:endParaRPr>
          </a:p>
        </p:txBody>
      </p:sp>
      <p:sp>
        <p:nvSpPr>
          <p:cNvPr id="23" name="Title 1">
            <a:extLst/>
          </p:cNvPr>
          <p:cNvSpPr txBox="1">
            <a:spLocks/>
          </p:cNvSpPr>
          <p:nvPr/>
        </p:nvSpPr>
        <p:spPr>
          <a:xfrm>
            <a:off x="11045952" y="13765150"/>
            <a:ext cx="7726326" cy="685870"/>
          </a:xfrm>
          <a:prstGeom prst="rect">
            <a:avLst/>
          </a:prstGeom>
          <a:noFill/>
        </p:spPr>
        <p:txBody>
          <a:bodyPr/>
          <a:lstStyle>
            <a:lvl1pPr algn="ctr" defTabSz="457200" rtl="0" eaLnBrk="0" fontAlgn="base" hangingPunct="0">
              <a:spcBef>
                <a:spcPct val="0"/>
              </a:spcBef>
              <a:spcAft>
                <a:spcPct val="0"/>
              </a:spcAft>
              <a:defRPr sz="4400" kern="1200">
                <a:solidFill>
                  <a:schemeClr val="tx1"/>
                </a:solidFill>
                <a:latin typeface="Frutiger 55 Roman"/>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b="1" dirty="0">
                <a:solidFill>
                  <a:schemeClr val="bg1"/>
                </a:solidFill>
                <a:latin typeface="Arial" panose="020B0604020202020204" pitchFamily="34" charset="0"/>
                <a:cs typeface="Arial" panose="020B0604020202020204" pitchFamily="34" charset="0"/>
              </a:rPr>
              <a:t>Signs and Symptoms – Organization</a:t>
            </a:r>
          </a:p>
          <a:p>
            <a:pPr algn="l">
              <a:defRPr/>
            </a:pPr>
            <a:endParaRPr lang="en-US" sz="3200" b="1" dirty="0">
              <a:solidFill>
                <a:schemeClr val="bg1"/>
              </a:solidFill>
              <a:latin typeface="Arial" panose="020B0604020202020204" pitchFamily="34" charset="0"/>
              <a:cs typeface="Arial" panose="020B0604020202020204" pitchFamily="34" charset="0"/>
            </a:endParaRPr>
          </a:p>
        </p:txBody>
      </p:sp>
      <p:sp>
        <p:nvSpPr>
          <p:cNvPr id="24" name="Title 1">
            <a:extLst/>
          </p:cNvPr>
          <p:cNvSpPr txBox="1">
            <a:spLocks/>
          </p:cNvSpPr>
          <p:nvPr/>
        </p:nvSpPr>
        <p:spPr>
          <a:xfrm>
            <a:off x="704088" y="26438482"/>
            <a:ext cx="8562374" cy="253255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Frutiger 55 Roman"/>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b="1" dirty="0">
                <a:solidFill>
                  <a:schemeClr val="bg1"/>
                </a:solidFill>
                <a:latin typeface="Arial" panose="020B0604020202020204" pitchFamily="34" charset="0"/>
                <a:cs typeface="Arial" panose="020B0604020202020204" pitchFamily="34" charset="0"/>
              </a:rPr>
              <a:t>The Cost of Caring</a:t>
            </a:r>
          </a:p>
          <a:p>
            <a:pPr algn="l">
              <a:defRPr/>
            </a:pPr>
            <a:r>
              <a:rPr lang="en-US" altLang="en-US" sz="2000" dirty="0">
                <a:solidFill>
                  <a:schemeClr val="bg1"/>
                </a:solidFill>
                <a:latin typeface="Arial" panose="020B0604020202020204" pitchFamily="34" charset="0"/>
                <a:cs typeface="Arial" panose="020B0604020202020204" pitchFamily="34" charset="0"/>
              </a:rPr>
              <a:t>It’s unrealistic to think people can do what we do and not be impacted.  We cannot expect high levels of animal CARE without employees then CARING about the animals. </a:t>
            </a:r>
          </a:p>
          <a:p>
            <a:pPr algn="l">
              <a:defRPr/>
            </a:pPr>
            <a:endParaRPr lang="en-US" altLang="en-US" sz="2000" dirty="0">
              <a:solidFill>
                <a:schemeClr val="bg1"/>
              </a:solidFill>
              <a:latin typeface="Arial" panose="020B0604020202020204" pitchFamily="34" charset="0"/>
              <a:cs typeface="Arial" panose="020B0604020202020204" pitchFamily="34" charset="0"/>
            </a:endParaRPr>
          </a:p>
          <a:p>
            <a:pPr algn="l">
              <a:defRPr/>
            </a:pPr>
            <a:r>
              <a:rPr lang="en-US" altLang="en-US" sz="2000" dirty="0">
                <a:solidFill>
                  <a:schemeClr val="bg1"/>
                </a:solidFill>
                <a:latin typeface="Arial" panose="020B0604020202020204" pitchFamily="34" charset="0"/>
                <a:cs typeface="Arial" panose="020B0604020202020204" pitchFamily="34" charset="0"/>
              </a:rPr>
              <a:t>We don’t get CF because we are weak, can’t handle the work, aren’t “cut out” for it, etc.  We get CF because we care deeply.  And we ignore our own needs.</a:t>
            </a:r>
          </a:p>
        </p:txBody>
      </p:sp>
      <p:sp>
        <p:nvSpPr>
          <p:cNvPr id="25" name="TextBox 24"/>
          <p:cNvSpPr txBox="1"/>
          <p:nvPr/>
        </p:nvSpPr>
        <p:spPr>
          <a:xfrm>
            <a:off x="11045952" y="9577939"/>
            <a:ext cx="7697328" cy="3894798"/>
          </a:xfrm>
          <a:prstGeom prst="rect">
            <a:avLst/>
          </a:prstGeom>
          <a:solidFill>
            <a:schemeClr val="accent1"/>
          </a:solidFill>
        </p:spPr>
        <p:txBody>
          <a:bodyPr wrap="square" numCol="2" rtlCol="0">
            <a:spAutoFit/>
          </a:bodyPr>
          <a:lstStyle/>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Depression</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Hopelessness</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Anxiety</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Physical</a:t>
            </a:r>
            <a:r>
              <a:rPr lang="en-US" sz="2000" dirty="0" smtClean="0">
                <a:solidFill>
                  <a:schemeClr val="bg1"/>
                </a:solidFill>
                <a:latin typeface="Arial" panose="020B0604020202020204" pitchFamily="34" charset="0"/>
                <a:cs typeface="Arial" panose="020B0604020202020204" pitchFamily="34" charset="0"/>
              </a:rPr>
              <a:t>/ emotional </a:t>
            </a:r>
            <a:r>
              <a:rPr lang="en-US" sz="2000" dirty="0">
                <a:solidFill>
                  <a:schemeClr val="bg1"/>
                </a:solidFill>
                <a:latin typeface="Arial" panose="020B0604020202020204" pitchFamily="34" charset="0"/>
                <a:cs typeface="Arial" panose="020B0604020202020204" pitchFamily="34" charset="0"/>
              </a:rPr>
              <a:t>exhaustion</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Apathy</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Bottled-up emotions</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Irritability</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Feeling overwhelmed</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Emotional rollercoaster</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Isolation</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Forgetfulness </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Inability to concentrate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Anger</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Self-doubt</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Sleep disturbance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Poor self-care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Loss of appetite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An increase in mistakes</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Diminished career enjoyment</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Substance abuse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Problems in relationships</a:t>
            </a:r>
          </a:p>
          <a:p>
            <a:pPr marL="744201" lvl="1"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Friends/Family</a:t>
            </a:r>
          </a:p>
          <a:p>
            <a:pPr marL="744201" lvl="1"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Co-Workers</a:t>
            </a:r>
          </a:p>
        </p:txBody>
      </p:sp>
      <p:sp>
        <p:nvSpPr>
          <p:cNvPr id="27" name="TextBox 26"/>
          <p:cNvSpPr txBox="1"/>
          <p:nvPr/>
        </p:nvSpPr>
        <p:spPr>
          <a:xfrm>
            <a:off x="11045952" y="14453276"/>
            <a:ext cx="7697329" cy="2554545"/>
          </a:xfrm>
          <a:prstGeom prst="rect">
            <a:avLst/>
          </a:prstGeom>
          <a:noFill/>
        </p:spPr>
        <p:txBody>
          <a:bodyPr wrap="square" numCol="2" rtlCol="0">
            <a:spAutoFit/>
          </a:bodyPr>
          <a:lstStyle/>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Substandard level of care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Absenteeism</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High turnover</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Lack of teamwork</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Team conflict</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Low morale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Blaming and complaining</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Increased cynicism</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Poor quality control</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An increase in mistakes</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Company reputation may suffer</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ea typeface="ＭＳ Ｐゴシック" charset="0"/>
                <a:cs typeface="Arial" panose="020B0604020202020204" pitchFamily="34" charset="0"/>
              </a:rPr>
              <a:t>Deterioration of the organization’s mission</a:t>
            </a:r>
          </a:p>
          <a:p>
            <a:pPr>
              <a:defRPr/>
            </a:pPr>
            <a:endParaRPr lang="en-US" sz="2000" dirty="0">
              <a:solidFill>
                <a:schemeClr val="bg1"/>
              </a:solidFill>
              <a:latin typeface="Arial" panose="020B0604020202020204" pitchFamily="34" charset="0"/>
              <a:ea typeface="ＭＳ Ｐゴシック" charset="0"/>
              <a:cs typeface="Arial" panose="020B0604020202020204" pitchFamily="34" charset="0"/>
            </a:endParaRPr>
          </a:p>
          <a:p>
            <a:pPr>
              <a:defRPr/>
            </a:pPr>
            <a:endParaRPr lang="en-US" sz="2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 name="Title 1">
            <a:extLst/>
          </p:cNvPr>
          <p:cNvSpPr txBox="1">
            <a:spLocks/>
          </p:cNvSpPr>
          <p:nvPr/>
        </p:nvSpPr>
        <p:spPr>
          <a:xfrm>
            <a:off x="11043548" y="27620090"/>
            <a:ext cx="7839553" cy="3723181"/>
          </a:xfrm>
          <a:prstGeom prst="rect">
            <a:avLst/>
          </a:prstGeom>
          <a:solidFill>
            <a:srgbClr val="C0EF91"/>
          </a:solidFill>
        </p:spPr>
        <p:txBody>
          <a:bodyPr/>
          <a:lstStyle>
            <a:lvl1pPr algn="ctr" defTabSz="457200" rtl="0" eaLnBrk="0" fontAlgn="base" hangingPunct="0">
              <a:spcBef>
                <a:spcPct val="0"/>
              </a:spcBef>
              <a:spcAft>
                <a:spcPct val="0"/>
              </a:spcAft>
              <a:defRPr sz="4400" kern="1200">
                <a:solidFill>
                  <a:schemeClr val="tx1"/>
                </a:solidFill>
                <a:latin typeface="Frutiger 55 Roman"/>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b="1" dirty="0">
                <a:solidFill>
                  <a:schemeClr val="bg1"/>
                </a:solidFill>
                <a:latin typeface="Arial" panose="020B0604020202020204" pitchFamily="34" charset="0"/>
                <a:cs typeface="Arial" panose="020B0604020202020204" pitchFamily="34" charset="0"/>
              </a:rPr>
              <a:t>UW D2C Program Mission Statement</a:t>
            </a:r>
          </a:p>
          <a:p>
            <a:pPr algn="l">
              <a:defRPr/>
            </a:pPr>
            <a:r>
              <a:rPr lang="en-US" altLang="en-US" sz="3200" dirty="0">
                <a:solidFill>
                  <a:schemeClr val="bg1"/>
                </a:solidFill>
                <a:latin typeface="Arial" panose="020B0604020202020204" pitchFamily="34" charset="0"/>
                <a:cs typeface="Arial" panose="020B0604020202020204" pitchFamily="34" charset="0"/>
              </a:rPr>
              <a:t>Assist all members of the research team to recognize Compassion Fatigue and raise awareness, provide tools, strategies and resources for managing human emotions in working with and caring for laboratory animals.</a:t>
            </a:r>
          </a:p>
        </p:txBody>
      </p:sp>
      <p:sp>
        <p:nvSpPr>
          <p:cNvPr id="33" name="Title 1">
            <a:extLst/>
          </p:cNvPr>
          <p:cNvSpPr txBox="1">
            <a:spLocks/>
          </p:cNvSpPr>
          <p:nvPr/>
        </p:nvSpPr>
        <p:spPr>
          <a:xfrm>
            <a:off x="11043549" y="17162822"/>
            <a:ext cx="7866614" cy="10292443"/>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Frutiger 55 Roman"/>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b="1" dirty="0">
                <a:solidFill>
                  <a:schemeClr val="bg1"/>
                </a:solidFill>
                <a:latin typeface="Arial" panose="020B0604020202020204" pitchFamily="34" charset="0"/>
                <a:cs typeface="Arial" panose="020B0604020202020204" pitchFamily="34" charset="0"/>
              </a:rPr>
              <a:t>Dare to Care (D2C): </a:t>
            </a:r>
            <a:r>
              <a:rPr lang="en-US" sz="3200" b="1" dirty="0" smtClean="0">
                <a:solidFill>
                  <a:schemeClr val="bg1"/>
                </a:solidFill>
                <a:latin typeface="Arial" panose="020B0604020202020204" pitchFamily="34" charset="0"/>
                <a:cs typeface="Arial" panose="020B0604020202020204" pitchFamily="34" charset="0"/>
              </a:rPr>
              <a:t> </a:t>
            </a:r>
          </a:p>
          <a:p>
            <a:pPr algn="l">
              <a:defRPr/>
            </a:pPr>
            <a:r>
              <a:rPr lang="en-US" sz="3200" b="1" dirty="0" smtClean="0">
                <a:solidFill>
                  <a:schemeClr val="bg1"/>
                </a:solidFill>
                <a:latin typeface="Arial" panose="020B0604020202020204" pitchFamily="34" charset="0"/>
                <a:cs typeface="Arial" panose="020B0604020202020204" pitchFamily="34" charset="0"/>
              </a:rPr>
              <a:t>How did we get here?</a:t>
            </a:r>
            <a:endParaRPr lang="en-US" altLang="en-US" sz="32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lgn="l">
              <a:defRPr/>
            </a:pPr>
            <a:r>
              <a:rPr lang="en-US" altLang="en-US" sz="20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We </a:t>
            </a: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recognized that the University of Washington (UW) offers training and resources for:</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Workplace injuries</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Ergonomics</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Infectious diseases</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Harassment</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Disaster planning</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Safety</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Security</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Etc</a:t>
            </a:r>
            <a:r>
              <a:rPr lang="en-US" altLang="en-US" sz="20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a:t>
            </a:r>
          </a:p>
          <a:p>
            <a:pPr algn="l">
              <a:defRPr/>
            </a:pPr>
            <a:endPar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lgn="l">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But not for the hazards of emotional involvement and Compassion Fatigue.</a:t>
            </a:r>
          </a:p>
          <a:p>
            <a:pPr algn="l">
              <a:defRPr/>
            </a:pPr>
            <a:endPar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lgn="l">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So we contacted consultant Anneke Keizer</a:t>
            </a:r>
          </a:p>
          <a:p>
            <a:pPr marL="318943"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Founder of COPE+; a small company specializing in counseling services for people working with laboratory animals</a:t>
            </a:r>
          </a:p>
          <a:p>
            <a:pPr algn="l">
              <a:defRPr/>
            </a:pPr>
            <a:endPar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lgn="l">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Anneke helped us conduct a Needs Assessment (Jul 2016 &amp; Jun 2017)</a:t>
            </a:r>
          </a:p>
          <a:p>
            <a:pPr marL="318943" lvl="1"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Over </a:t>
            </a:r>
            <a:r>
              <a:rPr lang="en-US" altLang="en-US" sz="20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150 </a:t>
            </a: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staff members were interviewed</a:t>
            </a:r>
          </a:p>
          <a:p>
            <a:pPr marL="318943" lvl="1" indent="-318943" algn="l">
              <a:buFont typeface="Arial" panose="020B0604020202020204" pitchFamily="34" charset="0"/>
              <a:buChar char="•"/>
              <a:defRP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Key Concerns / Needs were </a:t>
            </a:r>
            <a:r>
              <a:rPr lang="en-US" altLang="en-US" sz="20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Identified</a:t>
            </a:r>
          </a:p>
          <a:p>
            <a:pPr marL="0" lvl="1" algn="l">
              <a:defRPr/>
            </a:pPr>
            <a:endParaRPr lang="en-US" altLang="en-US" sz="186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a:p>
            <a:pPr algn="l"/>
            <a:r>
              <a:rPr lang="en-US" sz="3200" b="1" dirty="0">
                <a:solidFill>
                  <a:schemeClr val="bg1"/>
                </a:solidFill>
                <a:latin typeface="Arial" panose="020B0604020202020204" pitchFamily="34" charset="0"/>
                <a:cs typeface="Arial" panose="020B0604020202020204" pitchFamily="34" charset="0"/>
              </a:rPr>
              <a:t>The D2C Committee Formed Oct 2016</a:t>
            </a:r>
            <a:endParaRPr lang="en-US" sz="3200" dirty="0">
              <a:solidFill>
                <a:schemeClr val="bg1"/>
              </a:solidFill>
              <a:latin typeface="Arial" panose="020B0604020202020204" pitchFamily="34" charset="0"/>
              <a:cs typeface="Arial" panose="020B0604020202020204" pitchFamily="34" charset="0"/>
            </a:endParaRPr>
          </a:p>
          <a:p>
            <a:pPr algn="l"/>
            <a:r>
              <a:rPr lang="en-US" sz="2000" dirty="0">
                <a:solidFill>
                  <a:schemeClr val="bg1"/>
                </a:solidFill>
                <a:latin typeface="Arial" panose="020B0604020202020204" pitchFamily="34" charset="0"/>
                <a:cs typeface="Arial" panose="020B0604020202020204" pitchFamily="34" charset="0"/>
              </a:rPr>
              <a:t>The volunteer members include veterinary, husbandry, and behavioral staff, research faculty and staff, Office of Animal Welfare and Institutional Animal Care and Use Committee (IACUC) members, and administrative staff.  Departments across the University and associated hospitals are represented. </a:t>
            </a:r>
            <a:endPar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 name="Rectangle 33"/>
          <p:cNvSpPr/>
          <p:nvPr/>
        </p:nvSpPr>
        <p:spPr>
          <a:xfrm>
            <a:off x="11045952" y="31651302"/>
            <a:ext cx="7697329" cy="4034438"/>
          </a:xfrm>
          <a:prstGeom prst="rect">
            <a:avLst/>
          </a:prstGeom>
        </p:spPr>
        <p:txBody>
          <a:bodyPr wrap="square">
            <a:spAutoFit/>
          </a:bodyPr>
          <a:lstStyle/>
          <a:p>
            <a:pPr>
              <a:defRPr/>
            </a:pPr>
            <a:r>
              <a:rPr lang="en-US" sz="3200" b="1" dirty="0">
                <a:solidFill>
                  <a:schemeClr val="bg1"/>
                </a:solidFill>
                <a:latin typeface="Arial" panose="020B0604020202020204" pitchFamily="34" charset="0"/>
                <a:cs typeface="Arial" panose="020B0604020202020204" pitchFamily="34" charset="0"/>
              </a:rPr>
              <a:t>Initial D2C Program Objectives</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Support for Staff </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Self-Care Strategies</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Work Environment Improvements</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The “Box” Project</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Endpoint Notification</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Time for Reflection</a:t>
            </a: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Dedication Area</a:t>
            </a:r>
            <a:endParaRPr lang="en-US" sz="2000" b="1" dirty="0">
              <a:solidFill>
                <a:schemeClr val="bg1"/>
              </a:solidFill>
              <a:latin typeface="Arial" panose="020B0604020202020204" pitchFamily="34" charset="0"/>
              <a:cs typeface="Arial" panose="020B0604020202020204" pitchFamily="34" charset="0"/>
            </a:endParaRPr>
          </a:p>
          <a:p>
            <a:pPr marL="318943" indent="-318943">
              <a:spcAft>
                <a:spcPts val="1116"/>
              </a:spcAft>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Annual Commemoration</a:t>
            </a:r>
          </a:p>
        </p:txBody>
      </p:sp>
      <p:pic>
        <p:nvPicPr>
          <p:cNvPr id="37" name="Picture 1" descr="cid:1F162A69AED1CB4AB53A27E03C915940@namprd08.prod.outlook.com"/>
          <p:cNvPicPr>
            <a:picLocks noChangeAspect="1" noChangeArrowheads="1"/>
          </p:cNvPicPr>
          <p:nvPr/>
        </p:nvPicPr>
        <p:blipFill>
          <a:blip r:embed="rId3" r:link="rId5">
            <a:extLst>
              <a:ext uri="{BEBA8EAE-BF5A-486C-A8C5-ECC9F3942E4B}">
                <a14:imgProps xmlns:a14="http://schemas.microsoft.com/office/drawing/2010/main">
                  <a14:imgLayer r:embed="rId4">
                    <a14:imgEffect>
                      <a14:sharpenSoften amount="97000"/>
                    </a14:imgEffect>
                    <a14:imgEffect>
                      <a14:colorTemperature colorTemp="11500"/>
                    </a14:imgEffect>
                    <a14:imgEffect>
                      <a14:saturation sat="3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330955" y="1634355"/>
            <a:ext cx="3466329" cy="3452494"/>
          </a:xfrm>
          <a:prstGeom prst="ellipse">
            <a:avLst/>
          </a:prstGeom>
          <a:no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pic>
      <p:sp>
        <p:nvSpPr>
          <p:cNvPr id="38" name="Rectangle 37"/>
          <p:cNvSpPr/>
          <p:nvPr/>
        </p:nvSpPr>
        <p:spPr>
          <a:xfrm>
            <a:off x="704088" y="20187581"/>
            <a:ext cx="8180808" cy="2238946"/>
          </a:xfrm>
          <a:prstGeom prst="rect">
            <a:avLst/>
          </a:prstGeom>
        </p:spPr>
        <p:txBody>
          <a:bodyPr wrap="square">
            <a:spAutoFit/>
          </a:bodyPr>
          <a:lstStyle/>
          <a:p>
            <a:r>
              <a:rPr lang="en-US" sz="3200" b="1" dirty="0">
                <a:solidFill>
                  <a:schemeClr val="bg1"/>
                </a:solidFill>
                <a:latin typeface="Arial" panose="020B0604020202020204" pitchFamily="34" charset="0"/>
                <a:ea typeface="ＭＳ Ｐゴシック" charset="-128"/>
                <a:cs typeface="Arial" panose="020B0604020202020204" pitchFamily="34" charset="0"/>
              </a:rPr>
              <a:t>The Human-Animal Bond</a:t>
            </a:r>
          </a:p>
          <a:p>
            <a:pPr>
              <a:lnSpc>
                <a:spcPct val="90000"/>
              </a:lnSpc>
              <a:defRPr/>
            </a:pPr>
            <a:r>
              <a:rPr lang="en-US" altLang="en-US" sz="2000" dirty="0">
                <a:solidFill>
                  <a:schemeClr val="bg1"/>
                </a:solidFill>
                <a:latin typeface="Arial" panose="020B0604020202020204" pitchFamily="34" charset="0"/>
                <a:cs typeface="Arial" panose="020B0604020202020204" pitchFamily="34" charset="0"/>
              </a:rPr>
              <a:t>The human–animal bond exists in many forms and it can improve both human and animal welfare.  Close contact with animals can create feelings of satisfaction and affection.</a:t>
            </a:r>
          </a:p>
          <a:p>
            <a:endParaRPr lang="en-US" sz="2000" dirty="0">
              <a:solidFill>
                <a:schemeClr val="bg1"/>
              </a:solidFill>
              <a:latin typeface="Arial" panose="020B0604020202020204" pitchFamily="34" charset="0"/>
              <a:cs typeface="Arial" panose="020B0604020202020204" pitchFamily="34" charset="0"/>
            </a:endParaRPr>
          </a:p>
          <a:p>
            <a:pPr>
              <a:lnSpc>
                <a:spcPct val="80000"/>
              </a:lnSpc>
              <a:defRPr/>
            </a:pPr>
            <a:r>
              <a:rPr lang="en-US" altLang="en-US" sz="2000" dirty="0">
                <a:solidFill>
                  <a:schemeClr val="bg1"/>
                </a:solidFill>
                <a:latin typeface="Arial" panose="020B0604020202020204" pitchFamily="34" charset="0"/>
                <a:cs typeface="Arial" panose="020B0604020202020204" pitchFamily="34" charset="0"/>
              </a:rPr>
              <a:t>However, it can also lead to grief, anxiety and bereavement upon the loss of an animal.  </a:t>
            </a:r>
          </a:p>
        </p:txBody>
      </p:sp>
      <p:sp>
        <p:nvSpPr>
          <p:cNvPr id="43" name="TextBox 42"/>
          <p:cNvSpPr txBox="1"/>
          <p:nvPr/>
        </p:nvSpPr>
        <p:spPr>
          <a:xfrm>
            <a:off x="19731441" y="8865095"/>
            <a:ext cx="6934806" cy="8586966"/>
          </a:xfrm>
          <a:prstGeom prst="rect">
            <a:avLst/>
          </a:prstGeom>
          <a:solidFill>
            <a:srgbClr val="C0EF91"/>
          </a:solidFill>
        </p:spPr>
        <p:txBody>
          <a:bodyPr wrap="square" rtlCol="0">
            <a:spAutoFit/>
          </a:bodyPr>
          <a:lstStyle/>
          <a:p>
            <a:r>
              <a:rPr lang="en-US" altLang="en-US" sz="3200" b="1" dirty="0">
                <a:solidFill>
                  <a:schemeClr val="bg1"/>
                </a:solidFill>
                <a:latin typeface="Arial" panose="020B0604020202020204" pitchFamily="34" charset="0"/>
                <a:cs typeface="Arial" panose="020B0604020202020204" pitchFamily="34" charset="0"/>
              </a:rPr>
              <a:t>Support for Staff</a:t>
            </a:r>
          </a:p>
          <a:p>
            <a:r>
              <a:rPr lang="en-US" altLang="en-US" sz="2000" dirty="0">
                <a:solidFill>
                  <a:schemeClr val="bg1"/>
                </a:solidFill>
                <a:latin typeface="Arial" panose="020B0604020202020204" pitchFamily="34" charset="0"/>
                <a:cs typeface="Arial" panose="020B0604020202020204" pitchFamily="34" charset="0"/>
              </a:rPr>
              <a:t>When individuals experience grief, anxiety, bereavement or any other form of Compassion Fatigue, it is important that we acknowledge that these feelings exist </a:t>
            </a:r>
            <a:r>
              <a:rPr lang="en-US" altLang="en-US" sz="2000" b="1" dirty="0">
                <a:solidFill>
                  <a:schemeClr val="bg1"/>
                </a:solidFill>
                <a:latin typeface="Arial" panose="020B0604020202020204" pitchFamily="34" charset="0"/>
                <a:cs typeface="Arial" panose="020B0604020202020204" pitchFamily="34" charset="0"/>
              </a:rPr>
              <a:t>without</a:t>
            </a:r>
            <a:r>
              <a:rPr lang="en-US" altLang="en-US" sz="2000" dirty="0">
                <a:solidFill>
                  <a:schemeClr val="bg1"/>
                </a:solidFill>
                <a:latin typeface="Arial" panose="020B0604020202020204" pitchFamily="34" charset="0"/>
                <a:cs typeface="Arial" panose="020B0604020202020204" pitchFamily="34" charset="0"/>
              </a:rPr>
              <a:t> </a:t>
            </a:r>
            <a:r>
              <a:rPr lang="en-US" altLang="en-US" sz="2000" b="1" dirty="0">
                <a:solidFill>
                  <a:schemeClr val="bg1"/>
                </a:solidFill>
                <a:latin typeface="Arial" panose="020B0604020202020204" pitchFamily="34" charset="0"/>
                <a:cs typeface="Arial" panose="020B0604020202020204" pitchFamily="34" charset="0"/>
              </a:rPr>
              <a:t>shame, guilt</a:t>
            </a:r>
            <a:r>
              <a:rPr lang="en-US" altLang="en-US" sz="2000" dirty="0">
                <a:solidFill>
                  <a:schemeClr val="bg1"/>
                </a:solidFill>
                <a:latin typeface="Arial" panose="020B0604020202020204" pitchFamily="34" charset="0"/>
                <a:cs typeface="Arial" panose="020B0604020202020204" pitchFamily="34" charset="0"/>
              </a:rPr>
              <a:t> </a:t>
            </a:r>
            <a:r>
              <a:rPr lang="en-US" altLang="en-US" sz="2000" b="1" dirty="0">
                <a:solidFill>
                  <a:schemeClr val="bg1"/>
                </a:solidFill>
                <a:latin typeface="Arial" panose="020B0604020202020204" pitchFamily="34" charset="0"/>
                <a:cs typeface="Arial" panose="020B0604020202020204" pitchFamily="34" charset="0"/>
              </a:rPr>
              <a:t>or</a:t>
            </a:r>
            <a:r>
              <a:rPr lang="en-US" altLang="en-US" sz="2000" dirty="0">
                <a:solidFill>
                  <a:schemeClr val="bg1"/>
                </a:solidFill>
                <a:latin typeface="Arial" panose="020B0604020202020204" pitchFamily="34" charset="0"/>
                <a:cs typeface="Arial" panose="020B0604020202020204" pitchFamily="34" charset="0"/>
              </a:rPr>
              <a:t> </a:t>
            </a:r>
            <a:r>
              <a:rPr lang="en-US" altLang="en-US" sz="2000" b="1" dirty="0">
                <a:solidFill>
                  <a:schemeClr val="bg1"/>
                </a:solidFill>
                <a:latin typeface="Arial" panose="020B0604020202020204" pitchFamily="34" charset="0"/>
                <a:cs typeface="Arial" panose="020B0604020202020204" pitchFamily="34" charset="0"/>
              </a:rPr>
              <a:t>embarrassment</a:t>
            </a:r>
            <a:r>
              <a:rPr lang="en-US" altLang="en-US" sz="2000" dirty="0">
                <a:solidFill>
                  <a:schemeClr val="bg1"/>
                </a:solidFill>
                <a:latin typeface="Arial" panose="020B0604020202020204" pitchFamily="34" charset="0"/>
                <a:cs typeface="Arial" panose="020B0604020202020204" pitchFamily="34" charset="0"/>
              </a:rPr>
              <a:t>.</a:t>
            </a:r>
          </a:p>
          <a:p>
            <a:endParaRPr lang="en-US" altLang="en-US" sz="2000" dirty="0">
              <a:solidFill>
                <a:schemeClr val="bg1"/>
              </a:solidFill>
              <a:latin typeface="Arial" panose="020B0604020202020204" pitchFamily="34" charset="0"/>
              <a:cs typeface="Arial" panose="020B0604020202020204" pitchFamily="34" charset="0"/>
            </a:endParaRPr>
          </a:p>
          <a:p>
            <a:pPr marL="53157" lvl="1"/>
            <a:r>
              <a:rPr lang="en-US" altLang="en-US" sz="2000" dirty="0">
                <a:solidFill>
                  <a:schemeClr val="bg1"/>
                </a:solidFill>
                <a:latin typeface="Arial" panose="020B0604020202020204" pitchFamily="34" charset="0"/>
                <a:cs typeface="Arial" panose="020B0604020202020204" pitchFamily="34" charset="0"/>
              </a:rPr>
              <a:t>Addressing this in a safe and supportive environment allows individuals to:</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Feel validated</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Strengthen their coping mechanisms</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Reinforce their ability to sustain or form new bonds</a:t>
            </a:r>
          </a:p>
          <a:p>
            <a:pPr marL="53157" lvl="1"/>
            <a:endParaRPr lang="en-US" altLang="en-US" sz="2000" dirty="0">
              <a:solidFill>
                <a:schemeClr val="bg1"/>
              </a:solidFill>
              <a:latin typeface="Arial" panose="020B0604020202020204" pitchFamily="34" charset="0"/>
              <a:cs typeface="Arial" panose="020B0604020202020204" pitchFamily="34" charset="0"/>
            </a:endParaRPr>
          </a:p>
          <a:p>
            <a:pPr marL="53157" lvl="1"/>
            <a:r>
              <a:rPr lang="en-US" altLang="en-US" sz="2000" b="1" dirty="0">
                <a:solidFill>
                  <a:schemeClr val="bg1"/>
                </a:solidFill>
                <a:latin typeface="Arial" panose="020B0604020202020204" pitchFamily="34" charset="0"/>
                <a:cs typeface="Arial" panose="020B0604020202020204" pitchFamily="34" charset="0"/>
              </a:rPr>
              <a:t>Someone to talk to: </a:t>
            </a:r>
            <a:r>
              <a:rPr lang="en-US" altLang="en-US" sz="2000" dirty="0">
                <a:solidFill>
                  <a:schemeClr val="bg1"/>
                </a:solidFill>
                <a:latin typeface="Arial" panose="020B0604020202020204" pitchFamily="34" charset="0"/>
                <a:cs typeface="Arial" panose="020B0604020202020204" pitchFamily="34" charset="0"/>
              </a:rPr>
              <a:t>One of the most consistently requested mechanisms of support mentioned during our Needs Assessment was simply having someone to talk to - preferably a colleague who understands both the work environment and the emotional commitment.</a:t>
            </a:r>
          </a:p>
          <a:p>
            <a:pPr marL="53157" lvl="1"/>
            <a:endParaRPr lang="en-US" altLang="en-US" sz="2000" dirty="0">
              <a:solidFill>
                <a:schemeClr val="bg1"/>
              </a:solidFill>
              <a:latin typeface="Arial" panose="020B0604020202020204" pitchFamily="34" charset="0"/>
              <a:cs typeface="Arial" panose="020B0604020202020204" pitchFamily="34" charset="0"/>
            </a:endParaRPr>
          </a:p>
          <a:p>
            <a:pPr marL="53157" lvl="1"/>
            <a:r>
              <a:rPr lang="en-US" altLang="en-US" sz="2000" dirty="0">
                <a:solidFill>
                  <a:schemeClr val="bg1"/>
                </a:solidFill>
                <a:latin typeface="Arial" panose="020B0604020202020204" pitchFamily="34" charset="0"/>
                <a:cs typeface="Arial" panose="020B0604020202020204" pitchFamily="34" charset="0"/>
              </a:rPr>
              <a:t>How do we provide this support?</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We educate staff about our D2C Program</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D2C volunteers reach out to staff in times of need</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We have a dedicated D2C phone line that people can call if they want to talk to someone</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We are soliciting a partnership with Occupational Health to include CF in their annual health reviews</a:t>
            </a:r>
          </a:p>
          <a:p>
            <a:pPr marL="372101" lvl="1"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We inform staff of other support options, including UW Carelink (employee assistance) and UW SafeCampus</a:t>
            </a: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0848" y="17645676"/>
            <a:ext cx="5083963" cy="1508275"/>
          </a:xfrm>
          <a:prstGeom prst="rect">
            <a:avLst/>
          </a:prstGeom>
          <a:ln>
            <a:solidFill>
              <a:srgbClr val="C0EF91"/>
            </a:solidFill>
          </a:ln>
        </p:spPr>
      </p:pic>
      <p:sp>
        <p:nvSpPr>
          <p:cNvPr id="45" name="Rectangle 44"/>
          <p:cNvSpPr/>
          <p:nvPr/>
        </p:nvSpPr>
        <p:spPr>
          <a:xfrm>
            <a:off x="19731441" y="19250618"/>
            <a:ext cx="6625062" cy="2762166"/>
          </a:xfrm>
          <a:prstGeom prst="rect">
            <a:avLst/>
          </a:prstGeom>
        </p:spPr>
        <p:txBody>
          <a:bodyPr wrap="square">
            <a:spAutoFit/>
          </a:bodyPr>
          <a:lstStyle/>
          <a:p>
            <a:pPr>
              <a:defRPr/>
            </a:pPr>
            <a:r>
              <a:rPr lang="en-US" sz="3200" b="1" dirty="0">
                <a:solidFill>
                  <a:schemeClr val="bg1"/>
                </a:solidFill>
                <a:latin typeface="Arial" panose="020B0604020202020204" pitchFamily="34" charset="0"/>
                <a:cs typeface="Arial" panose="020B0604020202020204" pitchFamily="34" charset="0"/>
              </a:rPr>
              <a:t>Non-negotiables of self-care</a:t>
            </a:r>
          </a:p>
          <a:p>
            <a:pPr>
              <a:defRPr/>
            </a:pPr>
            <a:r>
              <a:rPr lang="en-US" sz="2000" dirty="0">
                <a:solidFill>
                  <a:schemeClr val="bg1"/>
                </a:solidFill>
                <a:latin typeface="Arial" panose="020B0604020202020204" pitchFamily="34" charset="0"/>
                <a:cs typeface="Arial" panose="020B0604020202020204" pitchFamily="34" charset="0"/>
              </a:rPr>
              <a:t>Self-care is vital to preventing (or treating) CF.  </a:t>
            </a:r>
          </a:p>
          <a:p>
            <a:pPr>
              <a:defRPr/>
            </a:pPr>
            <a:r>
              <a:rPr lang="en-US" sz="2000" dirty="0">
                <a:solidFill>
                  <a:schemeClr val="bg1"/>
                </a:solidFill>
                <a:latin typeface="Arial" panose="020B0604020202020204" pitchFamily="34" charset="0"/>
                <a:cs typeface="Arial" panose="020B0604020202020204" pitchFamily="34" charset="0"/>
              </a:rPr>
              <a:t>We recommend the following essentials:</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Eat well</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Exercise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Get plenty of rest</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Connect with nature</a:t>
            </a:r>
          </a:p>
          <a:p>
            <a:pPr marL="318943" indent="-318943">
              <a:buFont typeface="Arial" panose="020B0604020202020204" pitchFamily="34" charset="0"/>
              <a:buChar char="•"/>
              <a:defRPr/>
            </a:pPr>
            <a:r>
              <a:rPr lang="en-US" sz="2000" dirty="0">
                <a:solidFill>
                  <a:schemeClr val="bg1"/>
                </a:solidFill>
                <a:latin typeface="Arial" panose="020B0604020202020204" pitchFamily="34" charset="0"/>
                <a:cs typeface="Arial" panose="020B0604020202020204" pitchFamily="34" charset="0"/>
              </a:rPr>
              <a:t>Connect with others</a:t>
            </a:r>
          </a:p>
        </p:txBody>
      </p:sp>
      <p:sp>
        <p:nvSpPr>
          <p:cNvPr id="3" name="Rectangle 2"/>
          <p:cNvSpPr/>
          <p:nvPr/>
        </p:nvSpPr>
        <p:spPr>
          <a:xfrm>
            <a:off x="27432000" y="8848927"/>
            <a:ext cx="7863235" cy="2431435"/>
          </a:xfrm>
          <a:prstGeom prst="rect">
            <a:avLst/>
          </a:prstGeom>
          <a:noFill/>
        </p:spPr>
        <p:txBody>
          <a:bodyPr wrap="square">
            <a:spAutoFit/>
          </a:bodyPr>
          <a:lstStyle/>
          <a:p>
            <a:pPr>
              <a:defRPr/>
            </a:pPr>
            <a:r>
              <a:rPr lang="en-US" sz="3200" b="1" dirty="0">
                <a:solidFill>
                  <a:schemeClr val="bg1"/>
                </a:solidFill>
                <a:latin typeface="Arial" panose="020B0604020202020204" pitchFamily="34" charset="0"/>
                <a:cs typeface="Arial" panose="020B0604020202020204" pitchFamily="34" charset="0"/>
              </a:rPr>
              <a:t>Time and Place for Reflection</a:t>
            </a:r>
          </a:p>
          <a:p>
            <a:pPr>
              <a:defRPr/>
            </a:pPr>
            <a:r>
              <a:rPr lang="en-US" sz="2000" dirty="0">
                <a:solidFill>
                  <a:schemeClr val="bg1"/>
                </a:solidFill>
                <a:latin typeface="Arial" panose="020B0604020202020204" pitchFamily="34" charset="0"/>
                <a:cs typeface="Arial" panose="020B0604020202020204" pitchFamily="34" charset="0"/>
              </a:rPr>
              <a:t>We hold quarterly Reflections to provide</a:t>
            </a:r>
            <a:r>
              <a:rPr lang="en-US" altLang="en-US" sz="2000" dirty="0">
                <a:solidFill>
                  <a:schemeClr val="bg1"/>
                </a:solidFill>
                <a:latin typeface="Arial" panose="020B0604020202020204" pitchFamily="34" charset="0"/>
                <a:cs typeface="Arial" panose="020B0604020202020204" pitchFamily="34" charset="0"/>
              </a:rPr>
              <a:t> an opportunity for individuals to come together in one place to pay tribute to our animals and each other,  We invite g</a:t>
            </a:r>
            <a:r>
              <a:rPr lang="en-US" sz="2000" dirty="0">
                <a:solidFill>
                  <a:schemeClr val="bg1"/>
                </a:solidFill>
                <a:latin typeface="Arial" panose="020B0604020202020204" pitchFamily="34" charset="0"/>
                <a:cs typeface="Arial" panose="020B0604020202020204" pitchFamily="34" charset="0"/>
              </a:rPr>
              <a:t>uest speakers to share their research and to acknowledge the  contributions provided by all animal care staff.  These reflections foster comradery and feelings of pride in the job we are doing. </a:t>
            </a:r>
          </a:p>
        </p:txBody>
      </p:sp>
      <p:sp>
        <p:nvSpPr>
          <p:cNvPr id="9" name="Rectangle 8"/>
          <p:cNvSpPr/>
          <p:nvPr/>
        </p:nvSpPr>
        <p:spPr>
          <a:xfrm>
            <a:off x="19731441" y="24249973"/>
            <a:ext cx="6934806" cy="1815882"/>
          </a:xfrm>
          <a:prstGeom prst="rect">
            <a:avLst/>
          </a:prstGeom>
        </p:spPr>
        <p:txBody>
          <a:bodyPr wrap="square">
            <a:spAutoFit/>
          </a:bodyPr>
          <a:lstStyle/>
          <a:p>
            <a:pPr>
              <a:spcBef>
                <a:spcPct val="0"/>
              </a:spcBef>
              <a:buFontTx/>
              <a:buNone/>
            </a:pPr>
            <a:r>
              <a:rPr lang="en-US" altLang="en-US" sz="3200" b="1" dirty="0">
                <a:solidFill>
                  <a:schemeClr val="bg1"/>
                </a:solidFill>
                <a:latin typeface="Arial" panose="020B0604020202020204" pitchFamily="34" charset="0"/>
                <a:cs typeface="Arial" panose="020B0604020202020204" pitchFamily="34" charset="0"/>
              </a:rPr>
              <a:t>Work Environment / Break Areas</a:t>
            </a:r>
          </a:p>
          <a:p>
            <a:pPr>
              <a:spcBef>
                <a:spcPct val="0"/>
              </a:spcBef>
              <a:buFontTx/>
              <a:buNone/>
            </a:pPr>
            <a:r>
              <a:rPr lang="en-US" altLang="en-US" sz="2000" dirty="0">
                <a:solidFill>
                  <a:schemeClr val="bg1"/>
                </a:solidFill>
                <a:latin typeface="Arial" panose="020B0604020202020204" pitchFamily="34" charset="0"/>
                <a:cs typeface="Arial" panose="020B0604020202020204" pitchFamily="34" charset="0"/>
              </a:rPr>
              <a:t>Improving break rooms was frequently requested during our Needs Assessments.  Staff wanted a safe environment in which to de-stress. Repairs and a change in décor can work wonders!</a:t>
            </a:r>
          </a:p>
        </p:txBody>
      </p:sp>
      <p:sp>
        <p:nvSpPr>
          <p:cNvPr id="12" name="Rectangle 11"/>
          <p:cNvSpPr/>
          <p:nvPr/>
        </p:nvSpPr>
        <p:spPr>
          <a:xfrm>
            <a:off x="19731441" y="28496378"/>
            <a:ext cx="6720340" cy="2454390"/>
          </a:xfrm>
          <a:prstGeom prst="rect">
            <a:avLst/>
          </a:prstGeom>
        </p:spPr>
        <p:txBody>
          <a:bodyPr wrap="square">
            <a:spAutoFit/>
          </a:bodyPr>
          <a:lstStyle/>
          <a:p>
            <a:r>
              <a:rPr lang="en-US" altLang="en-US" sz="3200" b="1" dirty="0">
                <a:solidFill>
                  <a:schemeClr val="bg1"/>
                </a:solidFill>
                <a:latin typeface="Arial" panose="020B0604020202020204" pitchFamily="34" charset="0"/>
                <a:cs typeface="Arial" panose="020B0604020202020204" pitchFamily="34" charset="0"/>
              </a:rPr>
              <a:t>The Box Project</a:t>
            </a:r>
            <a:endParaRPr lang="en-US" altLang="en-US" sz="3200" dirty="0">
              <a:solidFill>
                <a:schemeClr val="bg1"/>
              </a:solidFill>
              <a:latin typeface="Arial" panose="020B0604020202020204" pitchFamily="34" charset="0"/>
              <a:cs typeface="Arial" panose="020B0604020202020204" pitchFamily="34" charset="0"/>
            </a:endParaRPr>
          </a:p>
          <a:p>
            <a:r>
              <a:rPr lang="en-US" altLang="en-US" sz="2000" dirty="0">
                <a:solidFill>
                  <a:schemeClr val="bg1"/>
                </a:solidFill>
                <a:latin typeface="Arial" panose="020B0604020202020204" pitchFamily="34" charset="0"/>
                <a:cs typeface="Arial" panose="020B0604020202020204" pitchFamily="34" charset="0"/>
              </a:rPr>
              <a:t>An innovative way to encourage staff to express themselves via art, poetry or simply writing a note of remembrance</a:t>
            </a:r>
            <a:r>
              <a:rPr lang="en-US" altLang="en-US" sz="2000" dirty="0" smtClean="0">
                <a:solidFill>
                  <a:schemeClr val="bg1"/>
                </a:solidFill>
                <a:latin typeface="Arial" panose="020B0604020202020204" pitchFamily="34" charset="0"/>
                <a:cs typeface="Arial" panose="020B0604020202020204" pitchFamily="34" charset="0"/>
              </a:rPr>
              <a:t>.</a:t>
            </a:r>
            <a:endParaRPr lang="en-US" altLang="en-US" sz="2000" dirty="0">
              <a:solidFill>
                <a:schemeClr val="bg1"/>
              </a:solidFill>
              <a:latin typeface="Arial" panose="020B0604020202020204" pitchFamily="34" charset="0"/>
              <a:cs typeface="Arial" panose="020B0604020202020204" pitchFamily="34" charset="0"/>
            </a:endParaRPr>
          </a:p>
          <a:p>
            <a:pPr marL="318943"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The Boxes were handmade and donated!</a:t>
            </a:r>
          </a:p>
          <a:p>
            <a:pPr marL="318943"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Allows staff to express themselves anonymously </a:t>
            </a:r>
          </a:p>
          <a:p>
            <a:pPr marL="318943" indent="-318943">
              <a:buFont typeface="Arial" panose="020B0604020202020204" pitchFamily="34" charset="0"/>
              <a:buChar char="•"/>
            </a:pPr>
            <a:r>
              <a:rPr lang="en-US" altLang="en-US" sz="2000" dirty="0">
                <a:solidFill>
                  <a:schemeClr val="bg1"/>
                </a:solidFill>
                <a:latin typeface="Arial" panose="020B0604020202020204" pitchFamily="34" charset="0"/>
                <a:cs typeface="Arial" panose="020B0604020202020204" pitchFamily="34" charset="0"/>
              </a:rPr>
              <a:t>Not a complaint box!</a:t>
            </a:r>
          </a:p>
        </p:txBody>
      </p:sp>
      <p:sp>
        <p:nvSpPr>
          <p:cNvPr id="19" name="Rectangle 18"/>
          <p:cNvSpPr/>
          <p:nvPr/>
        </p:nvSpPr>
        <p:spPr>
          <a:xfrm>
            <a:off x="19731441" y="33773131"/>
            <a:ext cx="6447699" cy="1838837"/>
          </a:xfrm>
          <a:prstGeom prst="rect">
            <a:avLst/>
          </a:prstGeom>
        </p:spPr>
        <p:txBody>
          <a:bodyPr wrap="square">
            <a:spAutoFit/>
          </a:bodyPr>
          <a:lstStyle/>
          <a:p>
            <a:pPr>
              <a:defRPr/>
            </a:pPr>
            <a:r>
              <a:rPr lang="en-US" sz="3200" b="1" dirty="0">
                <a:solidFill>
                  <a:schemeClr val="bg1"/>
                </a:solidFill>
                <a:latin typeface="Arial" panose="020B0604020202020204" pitchFamily="34" charset="0"/>
                <a:cs typeface="Arial" panose="020B0604020202020204" pitchFamily="34" charset="0"/>
              </a:rPr>
              <a:t>Endpoint Notification</a:t>
            </a:r>
            <a:endParaRPr lang="en-US" altLang="en-US" sz="3200" b="1" dirty="0">
              <a:solidFill>
                <a:schemeClr val="bg1"/>
              </a:solidFill>
              <a:latin typeface="Arial" panose="020B0604020202020204" pitchFamily="34" charset="0"/>
              <a:cs typeface="Arial" panose="020B0604020202020204" pitchFamily="34" charset="0"/>
            </a:endParaRPr>
          </a:p>
          <a:p>
            <a:pPr marL="318943" indent="-318943">
              <a:buFont typeface="Arial" panose="020B0604020202020204" pitchFamily="34" charset="0"/>
              <a:buChar char="•"/>
              <a:defRPr/>
            </a:pPr>
            <a:r>
              <a:rPr lang="en-US" altLang="en-US" sz="2000" dirty="0">
                <a:solidFill>
                  <a:schemeClr val="bg1"/>
                </a:solidFill>
                <a:latin typeface="Arial" panose="020B0604020202020204" pitchFamily="34" charset="0"/>
                <a:cs typeface="Arial" panose="020B0604020202020204" pitchFamily="34" charset="0"/>
              </a:rPr>
              <a:t>Provide Endpoint notification to all animal care staff in a timely manner</a:t>
            </a:r>
          </a:p>
          <a:p>
            <a:pPr marL="318943" indent="-318943">
              <a:buFont typeface="Arial" panose="020B0604020202020204" pitchFamily="34" charset="0"/>
              <a:buChar char="•"/>
              <a:defRPr/>
            </a:pPr>
            <a:r>
              <a:rPr lang="en-US" altLang="en-US" sz="2000" dirty="0">
                <a:solidFill>
                  <a:schemeClr val="bg1"/>
                </a:solidFill>
                <a:latin typeface="Arial" panose="020B0604020202020204" pitchFamily="34" charset="0"/>
                <a:cs typeface="Arial" panose="020B0604020202020204" pitchFamily="34" charset="0"/>
              </a:rPr>
              <a:t>Acknowledge high levels of humane care</a:t>
            </a:r>
          </a:p>
          <a:p>
            <a:pPr marL="318943" indent="-318943">
              <a:buFont typeface="Arial" panose="020B0604020202020204" pitchFamily="34" charset="0"/>
              <a:buChar char="•"/>
              <a:defRPr/>
            </a:pPr>
            <a:r>
              <a:rPr lang="en-US" altLang="en-US" sz="2000" dirty="0">
                <a:solidFill>
                  <a:schemeClr val="bg1"/>
                </a:solidFill>
                <a:latin typeface="Arial" panose="020B0604020202020204" pitchFamily="34" charset="0"/>
                <a:cs typeface="Arial" panose="020B0604020202020204" pitchFamily="34" charset="0"/>
              </a:rPr>
              <a:t>Acknowledge the greater purpose the animal served</a:t>
            </a:r>
          </a:p>
        </p:txBody>
      </p:sp>
      <p:sp>
        <p:nvSpPr>
          <p:cNvPr id="21" name="TextBox 20"/>
          <p:cNvSpPr txBox="1"/>
          <p:nvPr/>
        </p:nvSpPr>
        <p:spPr>
          <a:xfrm>
            <a:off x="27432000" y="19566979"/>
            <a:ext cx="7863235" cy="9202519"/>
          </a:xfrm>
          <a:prstGeom prst="rect">
            <a:avLst/>
          </a:prstGeom>
          <a:solidFill>
            <a:srgbClr val="C0EF91"/>
          </a:solid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Lessons Learned</a:t>
            </a:r>
          </a:p>
          <a:p>
            <a:r>
              <a:rPr lang="en-US" sz="2000" dirty="0">
                <a:solidFill>
                  <a:schemeClr val="bg1"/>
                </a:solidFill>
                <a:latin typeface="Arial" panose="020B0604020202020204" pitchFamily="34" charset="0"/>
                <a:cs typeface="Arial" panose="020B0604020202020204" pitchFamily="34" charset="0"/>
              </a:rPr>
              <a:t>Identify possible funding sources early on for:</a:t>
            </a:r>
          </a:p>
          <a:p>
            <a:pPr marL="318943" lvl="1"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Additional training / courses</a:t>
            </a:r>
          </a:p>
          <a:p>
            <a:pPr marL="318943" lvl="1"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Conference / workshop attendance</a:t>
            </a:r>
          </a:p>
          <a:p>
            <a:pPr marL="318943" lvl="1"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Website / curriculum development </a:t>
            </a:r>
          </a:p>
          <a:p>
            <a:pPr marL="318943" lvl="1"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Personnel time / investment </a:t>
            </a:r>
          </a:p>
          <a:p>
            <a:pPr marL="318943" lvl="1"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Materials / repair costs</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Set clear expectations for committee membership:</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How are new members added?</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What level of participation is required?</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Subcommittees may be necessary - make sure goals are aligned and consistent with the full committee</a:t>
            </a:r>
          </a:p>
          <a:p>
            <a:pPr marL="318943" indent="-318943">
              <a:buFont typeface="Arial" panose="020B0604020202020204" pitchFamily="34" charset="0"/>
              <a:buChar char="•"/>
            </a:pPr>
            <a:endParaRPr lang="en-US" sz="2000" b="1"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Plan to provide continued education:</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Educate all levels of staff about CF, both new and seasoned personnel</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Recognize that not everyone will feel, or admit to feeling, CF -  and that’s OK</a:t>
            </a:r>
          </a:p>
          <a:p>
            <a:pPr marL="318943" indent="-318943">
              <a:buFont typeface="Arial" panose="020B0604020202020204" pitchFamily="34" charset="0"/>
              <a:buChar char="•"/>
            </a:pPr>
            <a:endParaRPr lang="en-US" sz="2000" b="1"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Remain independent:</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To avoid conflicts of interest</a:t>
            </a:r>
          </a:p>
          <a:p>
            <a:endParaRPr lang="en-US" sz="2000" b="1"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Set guidelines for how volunteers reach out to staff in need:</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Know when to refer someone to a professional counselor</a:t>
            </a:r>
            <a:endParaRPr lang="en-US" sz="2000" b="1" dirty="0">
              <a:solidFill>
                <a:schemeClr val="bg1"/>
              </a:solidFill>
              <a:latin typeface="Arial" panose="020B0604020202020204" pitchFamily="34" charset="0"/>
              <a:cs typeface="Arial" panose="020B0604020202020204" pitchFamily="34" charset="0"/>
            </a:endParaRP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Be aware of your own self-care needs when providing a sympathetic ear to coworkers</a:t>
            </a:r>
          </a:p>
          <a:p>
            <a:pPr marL="318943" indent="-31894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Do not get embroiled in HR-related disagreements - refer to appropriate staff</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7072" y="16861131"/>
            <a:ext cx="7973508" cy="2813152"/>
          </a:xfrm>
          <a:prstGeom prst="rect">
            <a:avLst/>
          </a:prstGeom>
          <a:ln>
            <a:solidFill>
              <a:srgbClr val="C0EF91"/>
            </a:solid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088" y="23023285"/>
            <a:ext cx="4466594" cy="2981753"/>
          </a:xfrm>
          <a:prstGeom prst="rect">
            <a:avLst/>
          </a:prstGeom>
          <a:ln>
            <a:solidFill>
              <a:srgbClr val="C0EF91"/>
            </a:solidFill>
          </a:ln>
        </p:spPr>
      </p:pic>
      <p:sp>
        <p:nvSpPr>
          <p:cNvPr id="47" name="Title 1">
            <a:extLst/>
          </p:cNvPr>
          <p:cNvSpPr txBox="1">
            <a:spLocks/>
          </p:cNvSpPr>
          <p:nvPr/>
        </p:nvSpPr>
        <p:spPr>
          <a:xfrm>
            <a:off x="11045980" y="8865095"/>
            <a:ext cx="7726326" cy="685870"/>
          </a:xfrm>
          <a:prstGeom prst="rect">
            <a:avLst/>
          </a:prstGeom>
          <a:noFill/>
        </p:spPr>
        <p:txBody>
          <a:bodyPr anchor="t"/>
          <a:lstStyle>
            <a:lvl1pPr algn="ctr" defTabSz="457200" rtl="0" eaLnBrk="0" fontAlgn="base" hangingPunct="0">
              <a:spcBef>
                <a:spcPct val="0"/>
              </a:spcBef>
              <a:spcAft>
                <a:spcPct val="0"/>
              </a:spcAft>
              <a:defRPr sz="4400" kern="1200">
                <a:solidFill>
                  <a:schemeClr val="tx1"/>
                </a:solidFill>
                <a:latin typeface="Frutiger 55 Roman"/>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Frutiger 55 Roman"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defRPr/>
            </a:pPr>
            <a:r>
              <a:rPr lang="en-US" sz="3200" b="1" dirty="0">
                <a:solidFill>
                  <a:schemeClr val="bg1"/>
                </a:solidFill>
                <a:latin typeface="Arial" panose="020B0604020202020204" pitchFamily="34" charset="0"/>
                <a:cs typeface="Arial" panose="020B0604020202020204" pitchFamily="34" charset="0"/>
              </a:rPr>
              <a:t>Signs and Symptoms – Individual</a:t>
            </a:r>
          </a:p>
          <a:p>
            <a:pPr algn="l">
              <a:defRPr/>
            </a:pPr>
            <a:endParaRPr lang="en-US" sz="3200" b="1" dirty="0">
              <a:solidFill>
                <a:schemeClr val="bg1"/>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03132" y="22102869"/>
            <a:ext cx="5081679" cy="1937929"/>
          </a:xfrm>
          <a:prstGeom prst="rect">
            <a:avLst/>
          </a:prstGeom>
          <a:ln>
            <a:solidFill>
              <a:srgbClr val="C0EF91"/>
            </a:solidFill>
          </a:ln>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28502" y="31008062"/>
            <a:ext cx="1483982" cy="1052856"/>
          </a:xfrm>
          <a:prstGeom prst="rect">
            <a:avLst/>
          </a:prstGeom>
          <a:ln>
            <a:solidFill>
              <a:srgbClr val="C0EF91"/>
            </a:solidFill>
          </a:ln>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251453">
            <a:off x="23871921" y="32527275"/>
            <a:ext cx="1352020" cy="901347"/>
          </a:xfrm>
          <a:prstGeom prst="rect">
            <a:avLst/>
          </a:prstGeom>
          <a:ln>
            <a:solidFill>
              <a:srgbClr val="C0EF91"/>
            </a:solidFill>
          </a:ln>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32200" y="11412835"/>
            <a:ext cx="4495800" cy="3000583"/>
          </a:xfrm>
          <a:prstGeom prst="rect">
            <a:avLst/>
          </a:prstGeom>
          <a:ln>
            <a:solidFill>
              <a:srgbClr val="C0EF91"/>
            </a:solidFill>
          </a:ln>
        </p:spPr>
      </p:pic>
      <p:sp>
        <p:nvSpPr>
          <p:cNvPr id="50" name="TextBox 49"/>
          <p:cNvSpPr txBox="1"/>
          <p:nvPr/>
        </p:nvSpPr>
        <p:spPr>
          <a:xfrm>
            <a:off x="27432000" y="14530825"/>
            <a:ext cx="8101807" cy="4748992"/>
          </a:xfrm>
          <a:prstGeom prst="rect">
            <a:avLst/>
          </a:prstGeom>
          <a:noFill/>
        </p:spPr>
        <p:txBody>
          <a:bodyPr wrap="square" rtlCol="0">
            <a:spAutoFit/>
          </a:bodyPr>
          <a:lstStyle/>
          <a:p>
            <a:r>
              <a:rPr lang="en-US" altLang="en-US" sz="3200" b="1" dirty="0">
                <a:solidFill>
                  <a:schemeClr val="bg1"/>
                </a:solidFill>
                <a:latin typeface="Arial" panose="020B0604020202020204" pitchFamily="34" charset="0"/>
                <a:cs typeface="Arial" panose="020B0604020202020204" pitchFamily="34" charset="0"/>
              </a:rPr>
              <a:t>Dedication Area (In Progress) </a:t>
            </a:r>
          </a:p>
          <a:p>
            <a:r>
              <a:rPr lang="en-US" sz="2000" dirty="0">
                <a:solidFill>
                  <a:schemeClr val="bg1"/>
                </a:solidFill>
                <a:latin typeface="Arial" panose="020B0604020202020204" pitchFamily="34" charset="0"/>
                <a:cs typeface="Arial" panose="020B0604020202020204" pitchFamily="34" charset="0"/>
              </a:rPr>
              <a:t>The Dedication Area will be a physical tribute to all research animals whose lives have been dedicated to the advancement of biomedical research at the UW.  Their contributions have not only reduced suffering, but have also saved </a:t>
            </a:r>
            <a:r>
              <a:rPr lang="en-US" sz="2000" dirty="0" smtClean="0">
                <a:solidFill>
                  <a:schemeClr val="bg1"/>
                </a:solidFill>
                <a:latin typeface="Arial" panose="020B0604020202020204" pitchFamily="34" charset="0"/>
                <a:cs typeface="Arial" panose="020B0604020202020204" pitchFamily="34" charset="0"/>
              </a:rPr>
              <a:t>lives, both </a:t>
            </a:r>
            <a:r>
              <a:rPr lang="en-US" sz="2000" dirty="0">
                <a:solidFill>
                  <a:schemeClr val="bg1"/>
                </a:solidFill>
                <a:latin typeface="Arial" panose="020B0604020202020204" pitchFamily="34" charset="0"/>
                <a:cs typeface="Arial" panose="020B0604020202020204" pitchFamily="34" charset="0"/>
              </a:rPr>
              <a:t>of humans </a:t>
            </a:r>
            <a:r>
              <a:rPr lang="en-US" sz="2000" dirty="0" smtClean="0">
                <a:solidFill>
                  <a:schemeClr val="bg1"/>
                </a:solidFill>
                <a:latin typeface="Arial" panose="020B0604020202020204" pitchFamily="34" charset="0"/>
                <a:cs typeface="Arial" panose="020B0604020202020204" pitchFamily="34" charset="0"/>
              </a:rPr>
              <a:t>and other animals</a:t>
            </a:r>
            <a:r>
              <a:rPr lang="en-US" sz="2000" dirty="0">
                <a:solidFill>
                  <a:schemeClr val="bg1"/>
                </a:solidFill>
                <a:latin typeface="Arial" panose="020B0604020202020204" pitchFamily="34" charset="0"/>
                <a:cs typeface="Arial" panose="020B0604020202020204" pitchFamily="34" charset="0"/>
              </a:rPr>
              <a:t>.  We envision this space as a peaceful and respectful retreat where staff can go to reflect.</a:t>
            </a:r>
          </a:p>
          <a:p>
            <a:endParaRPr lang="en-US" sz="1860" b="1" dirty="0">
              <a:solidFill>
                <a:schemeClr val="bg1"/>
              </a:solidFill>
              <a:latin typeface="Arial" panose="020B0604020202020204" pitchFamily="34" charset="0"/>
              <a:cs typeface="Arial" panose="020B0604020202020204" pitchFamily="34" charset="0"/>
            </a:endParaRPr>
          </a:p>
          <a:p>
            <a:r>
              <a:rPr lang="en-US" altLang="en-US" sz="3200" b="1" dirty="0">
                <a:solidFill>
                  <a:schemeClr val="bg1"/>
                </a:solidFill>
                <a:latin typeface="Arial" panose="020B0604020202020204" pitchFamily="34" charset="0"/>
                <a:cs typeface="Arial" panose="020B0604020202020204" pitchFamily="34" charset="0"/>
              </a:rPr>
              <a:t>Annual Commemoration (In Progress)</a:t>
            </a:r>
          </a:p>
          <a:p>
            <a:r>
              <a:rPr lang="en-US" sz="2000" dirty="0">
                <a:solidFill>
                  <a:schemeClr val="bg1"/>
                </a:solidFill>
                <a:latin typeface="Arial" panose="020B0604020202020204" pitchFamily="34" charset="0"/>
                <a:cs typeface="Arial" panose="020B0604020202020204" pitchFamily="34" charset="0"/>
              </a:rPr>
              <a:t>The Dare 2 Care Annual Commemoration will be an opportunity for staff from the entire UW community to gather together to acknowledge our mutual contributions to both biomedical research and animal welfare, and to commemorate the animals in our care.  It will be an expanded version of our quarterly Reflections.</a:t>
            </a:r>
          </a:p>
        </p:txBody>
      </p:sp>
      <p:sp>
        <p:nvSpPr>
          <p:cNvPr id="51" name="TextBox 50"/>
          <p:cNvSpPr txBox="1"/>
          <p:nvPr/>
        </p:nvSpPr>
        <p:spPr>
          <a:xfrm>
            <a:off x="27432000" y="28971038"/>
            <a:ext cx="6450419" cy="2073516"/>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Resources</a:t>
            </a:r>
          </a:p>
          <a:p>
            <a:endParaRPr lang="en-US" sz="1674"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UW’s D2C:  https://</a:t>
            </a:r>
            <a:r>
              <a:rPr lang="en-US" sz="2000" dirty="0" smtClean="0">
                <a:solidFill>
                  <a:schemeClr val="bg1"/>
                </a:solidFill>
                <a:latin typeface="Arial" panose="020B0604020202020204" pitchFamily="34" charset="0"/>
                <a:cs typeface="Arial" panose="020B0604020202020204" pitchFamily="34" charset="0"/>
              </a:rPr>
              <a:t>sites.uw.edu/d2c</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COPE</a:t>
            </a:r>
            <a:r>
              <a:rPr lang="en-US" sz="2000" dirty="0">
                <a:solidFill>
                  <a:schemeClr val="bg1"/>
                </a:solidFill>
                <a:latin typeface="Arial" panose="020B0604020202020204" pitchFamily="34" charset="0"/>
                <a:cs typeface="Arial" panose="020B0604020202020204" pitchFamily="34" charset="0"/>
              </a:rPr>
              <a:t>+:  http://</a:t>
            </a:r>
            <a:r>
              <a:rPr lang="en-US" sz="2000" dirty="0" smtClean="0">
                <a:solidFill>
                  <a:schemeClr val="bg1"/>
                </a:solidFill>
                <a:latin typeface="Arial" panose="020B0604020202020204" pitchFamily="34" charset="0"/>
                <a:cs typeface="Arial" panose="020B0604020202020204" pitchFamily="34" charset="0"/>
              </a:rPr>
              <a:t>copeplus.com</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http</a:t>
            </a:r>
            <a:r>
              <a:rPr lang="en-US" sz="2000" dirty="0">
                <a:solidFill>
                  <a:schemeClr val="bg1"/>
                </a:solidFill>
                <a:latin typeface="Arial" panose="020B0604020202020204" pitchFamily="34" charset="0"/>
                <a:cs typeface="Arial" panose="020B0604020202020204" pitchFamily="34" charset="0"/>
              </a:rPr>
              <a:t>://</a:t>
            </a:r>
            <a:r>
              <a:rPr lang="en-US" sz="2000" dirty="0" smtClean="0">
                <a:solidFill>
                  <a:schemeClr val="bg1"/>
                </a:solidFill>
                <a:latin typeface="Arial" panose="020B0604020202020204" pitchFamily="34" charset="0"/>
                <a:cs typeface="Arial" panose="020B0604020202020204" pitchFamily="34" charset="0"/>
              </a:rPr>
              <a:t>www.figleyinstitute.com</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http</a:t>
            </a:r>
            <a:r>
              <a:rPr lang="en-US" sz="2000" dirty="0">
                <a:solidFill>
                  <a:schemeClr val="bg1"/>
                </a:solidFill>
                <a:latin typeface="Arial" panose="020B0604020202020204" pitchFamily="34" charset="0"/>
                <a:cs typeface="Arial" panose="020B0604020202020204" pitchFamily="34" charset="0"/>
              </a:rPr>
              <a:t>://www.compassionfatigue.org</a:t>
            </a:r>
          </a:p>
        </p:txBody>
      </p:sp>
      <p:sp>
        <p:nvSpPr>
          <p:cNvPr id="52" name="TextBox 51"/>
          <p:cNvSpPr txBox="1"/>
          <p:nvPr/>
        </p:nvSpPr>
        <p:spPr>
          <a:xfrm>
            <a:off x="27432000" y="31343271"/>
            <a:ext cx="8003113" cy="4585871"/>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Acknowledgments</a:t>
            </a:r>
          </a:p>
          <a:p>
            <a:pPr marL="318943" indent="-318943">
              <a:buFont typeface="Arial" panose="020B0604020202020204" pitchFamily="34" charset="0"/>
              <a:buChar cha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Anneke Keizer for all of her efforts in assessing our needs and encouraging the formation of our committee.</a:t>
            </a:r>
          </a:p>
          <a:p>
            <a:pPr marL="318943" indent="-318943">
              <a:buFont typeface="Arial" panose="020B0604020202020204" pitchFamily="34" charset="0"/>
              <a:buChar cha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Ken Gordon, Executive Director of Northwest Association for Biomedical Research (NWABR) for creating all of the boxes for the Box Project.</a:t>
            </a:r>
          </a:p>
          <a:p>
            <a:pPr marL="318943" indent="-318943">
              <a:buFont typeface="Arial" panose="020B0604020202020204" pitchFamily="34" charset="0"/>
              <a:buChar char="•"/>
            </a:pP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Grace Lee for her keen editing eye.</a:t>
            </a:r>
          </a:p>
          <a:p>
            <a:pPr marL="318943" indent="-318943">
              <a:buFont typeface="Arial" panose="020B0604020202020204" pitchFamily="34" charset="0"/>
              <a:buChar char="•"/>
            </a:pPr>
            <a:r>
              <a:rPr lang="en-US" altLang="en-US" sz="20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Holly Nguyen for co-creating our wonderful D2C website.</a:t>
            </a:r>
          </a:p>
          <a:p>
            <a:pPr marL="318943" indent="-318943">
              <a:buFont typeface="Arial" panose="020B0604020202020204" pitchFamily="34" charset="0"/>
              <a:buChar char="•"/>
            </a:pPr>
            <a:r>
              <a:rPr lang="en-US" altLang="en-US" sz="2000"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All </a:t>
            </a: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of our UW D2C committee members who volunteer their time, energy, ideas, enthusiasm, and sympathetic ears.</a:t>
            </a:r>
          </a:p>
          <a:p>
            <a:pPr marL="318943" indent="-318943">
              <a:buFont typeface="Arial" panose="020B0604020202020204" pitchFamily="34" charset="0"/>
              <a:buChar char="•"/>
            </a:pPr>
            <a:r>
              <a:rPr lang="en-US" altLang="en-US" sz="20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ALL animal caregivers, across industries, for all that you do to promote animal health and welfare, animal conservation, animal rescue, and humane research that benefits both humans and animals</a:t>
            </a:r>
            <a:r>
              <a:rPr lang="en-US" altLang="en-US" sz="20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a:t>
            </a:r>
            <a:endParaRPr lang="en-US" sz="2000" dirty="0">
              <a:solidFill>
                <a:schemeClr val="bg1"/>
              </a:solidFill>
            </a:endParaRP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00516" y="3395326"/>
            <a:ext cx="4207418" cy="952006"/>
          </a:xfrm>
          <a:prstGeom prst="rect">
            <a:avLst/>
          </a:prstGeom>
          <a:ln>
            <a:solidFill>
              <a:schemeClr val="bg1"/>
            </a:solidFill>
          </a:ln>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00516" y="2268388"/>
            <a:ext cx="4207418" cy="869551"/>
          </a:xfrm>
          <a:prstGeom prst="rect">
            <a:avLst/>
          </a:prstGeom>
          <a:ln>
            <a:solidFill>
              <a:schemeClr val="bg1"/>
            </a:solidFill>
          </a:ln>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049175" y="19065492"/>
            <a:ext cx="2973898" cy="1982598"/>
          </a:xfrm>
          <a:prstGeom prst="rect">
            <a:avLst/>
          </a:prstGeom>
          <a:ln>
            <a:solidFill>
              <a:srgbClr val="C0EF91"/>
            </a:solidFill>
          </a:ln>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98319" y="26193697"/>
            <a:ext cx="2673269" cy="2109347"/>
          </a:xfrm>
          <a:prstGeom prst="rect">
            <a:avLst/>
          </a:prstGeom>
          <a:ln>
            <a:solidFill>
              <a:srgbClr val="C0EF91"/>
            </a:solidFill>
          </a:ln>
        </p:spPr>
      </p:pic>
      <p:pic>
        <p:nvPicPr>
          <p:cNvPr id="28" name="Pictur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846529" y="26547648"/>
            <a:ext cx="1381624" cy="1336941"/>
          </a:xfrm>
          <a:prstGeom prst="rect">
            <a:avLst/>
          </a:prstGeom>
          <a:ln>
            <a:solidFill>
              <a:srgbClr val="C0EF91"/>
            </a:solidFill>
          </a:ln>
        </p:spPr>
      </p:pic>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377146" y="26636004"/>
            <a:ext cx="1853007" cy="1224732"/>
          </a:xfrm>
          <a:prstGeom prst="rect">
            <a:avLst/>
          </a:prstGeom>
          <a:ln>
            <a:solidFill>
              <a:srgbClr val="C0EF91"/>
            </a:solidFill>
          </a:ln>
        </p:spPr>
      </p:pic>
      <p:pic>
        <p:nvPicPr>
          <p:cNvPr id="29" name="Picture 2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136861" y="31174033"/>
            <a:ext cx="1860001" cy="2258082"/>
          </a:xfrm>
          <a:prstGeom prst="rect">
            <a:avLst/>
          </a:prstGeom>
          <a:ln>
            <a:solidFill>
              <a:srgbClr val="C0EF91"/>
            </a:solidFill>
          </a:ln>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4088" y="30101840"/>
            <a:ext cx="9372466" cy="5076491"/>
          </a:xfrm>
          <a:prstGeom prst="rect">
            <a:avLst/>
          </a:prstGeom>
          <a:solidFill>
            <a:srgbClr val="000000">
              <a:shade val="95000"/>
            </a:srgbClr>
          </a:solidFill>
          <a:ln w="444500" cap="sq">
            <a:solidFill>
              <a:srgbClr val="C0EF9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906076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1313</TotalTime>
  <Words>1499</Words>
  <Application>Microsoft Office PowerPoint</Application>
  <PresentationFormat>Custom</PresentationFormat>
  <Paragraphs>169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ＭＳ Ｐゴシック</vt:lpstr>
      <vt:lpstr>Arial</vt:lpstr>
      <vt:lpstr>Century Gothic</vt:lpstr>
      <vt:lpstr>Trebuchet MS</vt:lpstr>
      <vt:lpstr>Wingdings 2</vt:lpstr>
      <vt:lpstr>Quotable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Holly Nguyen</cp:lastModifiedBy>
  <cp:revision>137</cp:revision>
  <dcterms:created xsi:type="dcterms:W3CDTF">2018-09-02T18:15:27Z</dcterms:created>
  <dcterms:modified xsi:type="dcterms:W3CDTF">2018-09-27T21:20:34Z</dcterms:modified>
</cp:coreProperties>
</file>