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61" r:id="rId4"/>
  </p:sldMasterIdLst>
  <p:notesMasterIdLst>
    <p:notesMasterId r:id="rId23"/>
  </p:notesMasterIdLst>
  <p:handoutMasterIdLst>
    <p:handoutMasterId r:id="rId24"/>
  </p:handoutMasterIdLst>
  <p:sldIdLst>
    <p:sldId id="279" r:id="rId5"/>
    <p:sldId id="327" r:id="rId6"/>
    <p:sldId id="334" r:id="rId7"/>
    <p:sldId id="259" r:id="rId8"/>
    <p:sldId id="326" r:id="rId9"/>
    <p:sldId id="258" r:id="rId10"/>
    <p:sldId id="280" r:id="rId11"/>
    <p:sldId id="329" r:id="rId12"/>
    <p:sldId id="330" r:id="rId13"/>
    <p:sldId id="331" r:id="rId14"/>
    <p:sldId id="332" r:id="rId15"/>
    <p:sldId id="266" r:id="rId16"/>
    <p:sldId id="268" r:id="rId17"/>
    <p:sldId id="271" r:id="rId18"/>
    <p:sldId id="333" r:id="rId19"/>
    <p:sldId id="284" r:id="rId20"/>
    <p:sldId id="325" r:id="rId21"/>
    <p:sldId id="321" r:id="rId22"/>
  </p:sldIdLst>
  <p:sldSz cx="12192000" cy="6858000"/>
  <p:notesSz cx="6858000" cy="91011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n, Jay" initials="BJ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1" autoAdjust="0"/>
    <p:restoredTop sz="78484" autoAdjust="0"/>
  </p:normalViewPr>
  <p:slideViewPr>
    <p:cSldViewPr snapToGrid="0">
      <p:cViewPr varScale="1">
        <p:scale>
          <a:sx n="71" d="100"/>
          <a:sy n="71" d="100"/>
        </p:scale>
        <p:origin x="840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66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66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C22C6-2CD3-4059-9D16-BDAF26899492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44502"/>
            <a:ext cx="2971800" cy="456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44502"/>
            <a:ext cx="2971800" cy="456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D71E3-6FD9-4685-BAE2-830C4F80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46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66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66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DE626-93DE-4028-BBE6-A4513EDDA9BF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1138238"/>
            <a:ext cx="5461000" cy="3071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9922"/>
            <a:ext cx="5486400" cy="35835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44502"/>
            <a:ext cx="2971800" cy="456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44502"/>
            <a:ext cx="2971800" cy="456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245B7-3A30-4A07-B129-9060B3F60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8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97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91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8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8500" y="1138238"/>
            <a:ext cx="5461000" cy="3071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Helvetica Light" charset="0"/>
                <a:ea typeface="ヒラギノ角ゴ ProN W3" charset="0"/>
                <a:cs typeface="ヒラギノ角ゴ ProN W3" charset="0"/>
                <a:sym typeface="Helvetica Light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Helvetica Light" charset="0"/>
                <a:ea typeface="ヒラギノ角ゴ ProN W3" charset="0"/>
                <a:cs typeface="ヒラギノ角ゴ ProN W3" charset="0"/>
                <a:sym typeface="Helvetica Light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Helvetica Light" charset="0"/>
                <a:ea typeface="ヒラギノ角ゴ ProN W3" charset="0"/>
                <a:cs typeface="ヒラギノ角ゴ ProN W3" charset="0"/>
                <a:sym typeface="Helvetica Light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Helvetica Light" charset="0"/>
                <a:ea typeface="ヒラギノ角ゴ ProN W3" charset="0"/>
                <a:cs typeface="ヒラギノ角ゴ ProN W3" charset="0"/>
                <a:sym typeface="Helvetica Light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Helvetica Light" charset="0"/>
                <a:ea typeface="ヒラギノ角ゴ ProN W3" charset="0"/>
                <a:cs typeface="ヒラギノ角ゴ ProN W3" charset="0"/>
                <a:sym typeface="Helvetica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Light" charset="0"/>
                <a:ea typeface="ヒラギノ角ゴ ProN W3" charset="0"/>
                <a:cs typeface="ヒラギノ角ゴ ProN W3" charset="0"/>
                <a:sym typeface="Helvetica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Light" charset="0"/>
                <a:ea typeface="ヒラギノ角ゴ ProN W3" charset="0"/>
                <a:cs typeface="ヒラギノ角ゴ ProN W3" charset="0"/>
                <a:sym typeface="Helvetica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Light" charset="0"/>
                <a:ea typeface="ヒラギノ角ゴ ProN W3" charset="0"/>
                <a:cs typeface="ヒラギノ角ゴ ProN W3" charset="0"/>
                <a:sym typeface="Helvetica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 Light" charset="0"/>
                <a:ea typeface="ヒラギノ角ゴ ProN W3" charset="0"/>
                <a:cs typeface="ヒラギノ角ゴ ProN W3" charset="0"/>
                <a:sym typeface="Helvetica Light" charset="0"/>
              </a:defRPr>
            </a:lvl9pPr>
          </a:lstStyle>
          <a:p>
            <a:pPr eaLnBrk="1" hangingPunct="1"/>
            <a:fld id="{95F32ED8-7D1D-42AE-80C2-453DE5C04334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148564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08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63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71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Personal Consequences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Loss of patient and public trust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Your name is reported to </a:t>
            </a:r>
          </a:p>
          <a:p>
            <a:pPr marL="1714500" lvl="3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Your program director, department chair, executive director and/or unit head</a:t>
            </a:r>
          </a:p>
          <a:p>
            <a:pPr marL="1714500" lvl="3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CEO, UW Medicine and Dean of the School of Medicine, University of Washington</a:t>
            </a:r>
          </a:p>
          <a:p>
            <a:pPr marL="1714500" lvl="3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UW Medicine Chief Health System Officer</a:t>
            </a:r>
          </a:p>
          <a:p>
            <a:pPr marL="1714500" lvl="3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UW Health Sciences Risk Management</a:t>
            </a:r>
          </a:p>
          <a:p>
            <a:pPr marL="1714500" lvl="3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UW Chief  Information Security Officer</a:t>
            </a:r>
          </a:p>
          <a:p>
            <a:pPr marL="1714500" lvl="3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Federal and State regulatory agencies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The time you will spend cooperating with investigations, being retrained, and other remedial activities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Imposition of sanctions, disciplinary actions, and potential civil/criminal penalties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Your personal and professional reputation</a:t>
            </a:r>
          </a:p>
          <a:p>
            <a:pPr marL="914400" lvl="2" indent="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sz="1200" dirty="0" smtClean="0">
              <a:solidFill>
                <a:srgbClr val="030201"/>
              </a:solidFill>
              <a:latin typeface="Calibri" panose="020F0502020204030204" pitchFamily="34" charset="0"/>
            </a:endParaRPr>
          </a:p>
          <a:p>
            <a:pPr lvl="2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Institutional</a:t>
            </a:r>
            <a:r>
              <a:rPr lang="en-US" sz="1200" baseline="0" dirty="0" smtClean="0">
                <a:solidFill>
                  <a:srgbClr val="030201"/>
                </a:solidFill>
                <a:latin typeface="Calibri" panose="020F0502020204030204" pitchFamily="34" charset="0"/>
              </a:rPr>
              <a:t> Consequences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Potential loss of public trust in UW Medicine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Significant time and resources to investigate, conduct forensics, analyze findings and determine appropriate course of action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Involvement of legal counsel, risk management, executive directors, unit heads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Federal law requirements regarding notification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Call center for each case requiring patient notification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Office of Civil Rights Investigation </a:t>
            </a:r>
          </a:p>
          <a:p>
            <a:pPr marL="1257300" lvl="2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30201"/>
                </a:solidFill>
                <a:latin typeface="Calibri" panose="020F0502020204030204" pitchFamily="34" charset="0"/>
              </a:rPr>
              <a:t>Possible imposition of civil/criminal penalties, fines and sanction</a:t>
            </a:r>
          </a:p>
          <a:p>
            <a:pPr lvl="2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sz="1200" dirty="0" smtClean="0">
              <a:solidFill>
                <a:srgbClr val="03020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4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02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Lockout information</a:t>
            </a:r>
            <a:r>
              <a:rPr lang="en-US" baseline="0" dirty="0" smtClean="0"/>
              <a:t> for various devices:</a:t>
            </a:r>
            <a:endParaRPr lang="en-US" dirty="0" smtClean="0"/>
          </a:p>
          <a:p>
            <a:r>
              <a:rPr lang="en-US" dirty="0" smtClean="0"/>
              <a:t>iPhone: 1-5 bad attempts = no lockout delay, 6</a:t>
            </a:r>
            <a:r>
              <a:rPr lang="en-US" baseline="30000" dirty="0" smtClean="0"/>
              <a:t>th</a:t>
            </a:r>
            <a:r>
              <a:rPr lang="en-US" dirty="0" smtClean="0"/>
              <a:t> = 1 min, 7</a:t>
            </a:r>
            <a:r>
              <a:rPr lang="en-US" baseline="30000" dirty="0" smtClean="0"/>
              <a:t>th</a:t>
            </a:r>
            <a:r>
              <a:rPr lang="en-US" dirty="0" smtClean="0"/>
              <a:t> = 5 min, 8</a:t>
            </a:r>
            <a:r>
              <a:rPr lang="en-US" baseline="30000" dirty="0" smtClean="0"/>
              <a:t>th</a:t>
            </a:r>
            <a:r>
              <a:rPr lang="en-US" dirty="0" smtClean="0"/>
              <a:t> = 15 min, 9</a:t>
            </a:r>
            <a:r>
              <a:rPr lang="en-US" baseline="30000" dirty="0" smtClean="0"/>
              <a:t>th</a:t>
            </a:r>
            <a:r>
              <a:rPr lang="en-US" baseline="0" dirty="0" smtClean="0"/>
              <a:t> = </a:t>
            </a:r>
            <a:r>
              <a:rPr lang="en-US" dirty="0" smtClean="0"/>
              <a:t>60min.</a:t>
            </a:r>
          </a:p>
          <a:p>
            <a:r>
              <a:rPr lang="en-US" dirty="0" smtClean="0"/>
              <a:t>Android 4+: Varies on model and carrier since many do not run the stock Google version of Android. Many have a 30 second lockout on every 5th bad attempt.</a:t>
            </a:r>
          </a:p>
          <a:p>
            <a:r>
              <a:rPr lang="en-US" dirty="0" smtClean="0"/>
              <a:t>Windows 8 Mobile: 5</a:t>
            </a:r>
            <a:r>
              <a:rPr lang="en-US" baseline="30000" dirty="0" smtClean="0"/>
              <a:t>th</a:t>
            </a:r>
            <a:r>
              <a:rPr lang="en-US" dirty="0" smtClean="0"/>
              <a:t> = 1 min, 6</a:t>
            </a:r>
            <a:r>
              <a:rPr lang="en-US" baseline="30000" dirty="0" smtClean="0"/>
              <a:t>th</a:t>
            </a:r>
            <a:r>
              <a:rPr lang="en-US" dirty="0" smtClean="0"/>
              <a:t> = 2 min, 7</a:t>
            </a:r>
            <a:r>
              <a:rPr lang="en-US" baseline="30000" dirty="0" smtClean="0"/>
              <a:t>th</a:t>
            </a:r>
            <a:r>
              <a:rPr lang="en-US" dirty="0" smtClean="0"/>
              <a:t> = 4 min, 8</a:t>
            </a:r>
            <a:r>
              <a:rPr lang="en-US" baseline="30000" dirty="0" smtClean="0"/>
              <a:t>th</a:t>
            </a:r>
            <a:r>
              <a:rPr lang="en-US" dirty="0" smtClean="0"/>
              <a:t> = 8 min, 9</a:t>
            </a:r>
            <a:r>
              <a:rPr lang="en-US" baseline="30000" dirty="0" smtClean="0"/>
              <a:t>th</a:t>
            </a:r>
            <a:r>
              <a:rPr lang="en-US" dirty="0" smtClean="0"/>
              <a:t> = 16 min.</a:t>
            </a:r>
          </a:p>
          <a:p>
            <a:r>
              <a:rPr lang="en-US" dirty="0" smtClean="0"/>
              <a:t>Blackberry 10: On by default, cannot be turned off.</a:t>
            </a:r>
            <a:r>
              <a:rPr lang="en-US" baseline="0" dirty="0" smtClean="0"/>
              <a:t> Lockout timer between failed attempts is currently unknown.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64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245B7-3A30-4A07-B129-9060B3F60F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8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6057900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 descr="Z:\Chair's Office\DoM_UW Med Logo\ARTPACK-DOM-UMED\PNG\DOM_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96" y="6149042"/>
            <a:ext cx="2178040" cy="53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325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50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8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2050" name="Picture 2" descr="Z:\Chair's Office\DoM_UW Med Logo\ARTPACK-DOM-UMED\PNG\DOM_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6153912"/>
            <a:ext cx="1641843" cy="3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19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Z:\Chair's Office\DoM_UW Med Logo\ARTPACK-DOM-UMED\PNG\DOM_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6153912"/>
            <a:ext cx="1641843" cy="3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174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2" descr="Z:\Chair's Office\DoM_UW Med Logo\ARTPACK-DOM-UMED\PNG\DOM_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6153912"/>
            <a:ext cx="1641843" cy="3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88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7A34-81AB-432B-8DAE-1953F412C126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5521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 descr="Z:\Chair's Office\DoM_UW Med Logo\ARTPACK-DOM-UMED\PNG\DOM_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6153912"/>
            <a:ext cx="1641843" cy="3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649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7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 descr="Z:\Chair's Office\DoM_UW Med Logo\ARTPACK-DOM-UMED\PNG\DOM_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6153912"/>
            <a:ext cx="1641843" cy="3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05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48A87A34-81AB-432B-8DAE-1953F412C126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18318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2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apple.com/kb/HT494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ity.uwmedicine.org/guidance/technical/email/approved_list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ciso.washington.edu/resources/online-training/" TargetMode="External"/><Relationship Id="rId3" Type="http://schemas.openxmlformats.org/officeDocument/2006/relationships/hyperlink" Target="https://depts.washington.edu/domweb/forms/IT_PCISADiscussionTool.pdf" TargetMode="External"/><Relationship Id="rId7" Type="http://schemas.openxmlformats.org/officeDocument/2006/relationships/hyperlink" Target="https://ciso.washington.edu/resources/risk-advisorie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iso.washington.edu/" TargetMode="External"/><Relationship Id="rId5" Type="http://schemas.openxmlformats.org/officeDocument/2006/relationships/hyperlink" Target="https://security.uwmedicine.org/" TargetMode="External"/><Relationship Id="rId4" Type="http://schemas.openxmlformats.org/officeDocument/2006/relationships/hyperlink" Target="https://depts.washington.edu/domweb/forms/IT_PCISA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shelp@medicine.washington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84908" y="268794"/>
            <a:ext cx="11244943" cy="54864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 smtClean="0"/>
          </a:p>
          <a:p>
            <a:pPr algn="ctr"/>
            <a:r>
              <a:rPr lang="en-US" b="1" dirty="0" smtClean="0"/>
              <a:t>The </a:t>
            </a:r>
            <a:r>
              <a:rPr lang="en-US" b="1" dirty="0"/>
              <a:t>why and how of data </a:t>
            </a:r>
            <a:r>
              <a:rPr lang="en-US" b="1" dirty="0" smtClean="0"/>
              <a:t>security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/>
              <a:t>Your Role in Data Stewardship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Department of Medicine IT Services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567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/>
          </p:cNvSpPr>
          <p:nvPr/>
        </p:nvSpPr>
        <p:spPr bwMode="auto">
          <a:xfrm>
            <a:off x="648890" y="6407051"/>
            <a:ext cx="10977563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Principle: Encrypted storage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Encryption: scrambling data so it’s practically irretrievable without the key (passphrase)</a:t>
            </a:r>
          </a:p>
          <a:p>
            <a:pPr eaLnBrk="1" hangingPunct="1"/>
            <a:r>
              <a:rPr lang="en-US" dirty="0" smtClean="0"/>
              <a:t>All desktop and most mobile operating systems support encryption; many flash drives also include encryption software</a:t>
            </a:r>
          </a:p>
          <a:p>
            <a:pPr eaLnBrk="1" hangingPunct="1"/>
            <a:r>
              <a:rPr lang="en-US" dirty="0" smtClean="0"/>
              <a:t>Encryption is only as strong as its passphrase</a:t>
            </a:r>
          </a:p>
          <a:p>
            <a:pPr eaLnBrk="1" hangingPunct="1"/>
            <a:r>
              <a:rPr lang="en-US" dirty="0" smtClean="0"/>
              <a:t>“Cloud” storage is generally unsafe and not approved for use unless specifically approved by UW</a:t>
            </a:r>
          </a:p>
        </p:txBody>
      </p:sp>
    </p:spTree>
    <p:extLst>
      <p:ext uri="{BB962C8B-B14F-4D97-AF65-F5344CB8AC3E}">
        <p14:creationId xmlns:p14="http://schemas.microsoft.com/office/powerpoint/2010/main" val="44167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/>
          </p:cNvSpPr>
          <p:nvPr/>
        </p:nvSpPr>
        <p:spPr bwMode="auto">
          <a:xfrm>
            <a:off x="648890" y="6407051"/>
            <a:ext cx="10977563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Principle: Encrypted transport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minimally skilled hacker (or moderately skilled lawyer) can read the email you send outside of UW</a:t>
            </a:r>
          </a:p>
          <a:p>
            <a:pPr eaLnBrk="1" hangingPunct="1"/>
            <a:r>
              <a:rPr lang="en-US" dirty="0" smtClean="0"/>
              <a:t>“From” addresses can easily be faked</a:t>
            </a:r>
          </a:p>
          <a:p>
            <a:pPr eaLnBrk="1" hangingPunct="1"/>
            <a:r>
              <a:rPr lang="en-US" dirty="0" smtClean="0"/>
              <a:t>Secure web connection prevents “listening in”, helps verify authenticity of both parties</a:t>
            </a:r>
          </a:p>
          <a:p>
            <a:pPr eaLnBrk="1" hangingPunct="1"/>
            <a:r>
              <a:rPr lang="en-US" dirty="0" smtClean="0"/>
              <a:t>VPN, Citrix both good options for enterprise use</a:t>
            </a:r>
          </a:p>
        </p:txBody>
      </p:sp>
    </p:spTree>
    <p:extLst>
      <p:ext uri="{BB962C8B-B14F-4D97-AF65-F5344CB8AC3E}">
        <p14:creationId xmlns:p14="http://schemas.microsoft.com/office/powerpoint/2010/main" val="399708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Principle: </a:t>
            </a:r>
            <a:r>
              <a:rPr lang="en-US" dirty="0" smtClean="0"/>
              <a:t>Strong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full keyboard.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Variety in character types and length makes passwords exponentially stronger.</a:t>
            </a:r>
          </a:p>
          <a:p>
            <a:r>
              <a:rPr lang="en-US" dirty="0" smtClean="0"/>
              <a:t>Don’t use single words or names.</a:t>
            </a:r>
          </a:p>
          <a:p>
            <a:r>
              <a:rPr lang="en-US" dirty="0" smtClean="0"/>
              <a:t>String multiple random words together to form a long password.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Random sentences are a good example.</a:t>
            </a:r>
          </a:p>
          <a:p>
            <a:r>
              <a:rPr lang="en-US" dirty="0" smtClean="0"/>
              <a:t>A strong password (required by policy) must: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Be at least 8 characters long.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Mix upper and lower case letters.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Include numbers and symbols.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84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Smartphone/Tablet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a strong password to lock the device.</a:t>
            </a:r>
          </a:p>
          <a:p>
            <a:r>
              <a:rPr lang="en-US" dirty="0" smtClean="0"/>
              <a:t>Enable encryption.</a:t>
            </a:r>
          </a:p>
          <a:p>
            <a:r>
              <a:rPr lang="en-US" dirty="0" smtClean="0"/>
              <a:t>Set an automatic lockout timer on the device.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No greater than 15 minutes.</a:t>
            </a:r>
          </a:p>
          <a:p>
            <a:r>
              <a:rPr lang="en-US" dirty="0" smtClean="0"/>
              <a:t>Don’t use cloud backup services.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 smtClean="0"/>
              <a:t>iOS</a:t>
            </a:r>
            <a:r>
              <a:rPr lang="en-US" dirty="0" smtClean="0"/>
              <a:t> devices – Use iTunes </a:t>
            </a:r>
            <a:r>
              <a:rPr lang="en-US" dirty="0"/>
              <a:t>encrypted backups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support.apple.com/kb/HT4946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Android devices – Helium (available in the Play Store)</a:t>
            </a:r>
          </a:p>
          <a:p>
            <a:r>
              <a:rPr lang="en-US" dirty="0" smtClean="0"/>
              <a:t>Initiate a device wipe after 10 failed password attempts.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If the device supports this</a:t>
            </a:r>
          </a:p>
          <a:p>
            <a:r>
              <a:rPr lang="en-US" dirty="0" smtClean="0"/>
              <a:t>Don’t store data on the SIM card (contacts, SMS,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 marL="20116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0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655634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All email containing Restricted or Confidential data must be secured in transport.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Encrypted connections must be used between email servers.</a:t>
            </a:r>
          </a:p>
          <a:p>
            <a:r>
              <a:rPr lang="en-US" sz="4000" dirty="0" smtClean="0"/>
              <a:t>Messages between University email systems (Outpost, UW Exchange, and UW </a:t>
            </a:r>
            <a:r>
              <a:rPr lang="en-US" sz="4000" dirty="0" err="1" smtClean="0"/>
              <a:t>Deskmail</a:t>
            </a:r>
            <a:r>
              <a:rPr lang="en-US" sz="4000" dirty="0" smtClean="0"/>
              <a:t>) and some recipients are automatically encrypted.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This encryption only applies to message data while it moves between servers. It likely will not be encrypted once it reaches its destination mail server.</a:t>
            </a:r>
          </a:p>
          <a:p>
            <a:r>
              <a:rPr lang="en-US" sz="4000" dirty="0" smtClean="0"/>
              <a:t>Restricted or Confidential information sent over email must be delivered to a secure system.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UW Medicine maintains a list of pre-approved email systems on their site: </a:t>
            </a:r>
            <a:r>
              <a:rPr lang="en-US" sz="3200" dirty="0" smtClean="0">
                <a:hlinkClick r:id="rId3"/>
              </a:rPr>
              <a:t>https://security.uwmedicine.org/guidance/technical/email/approved_list.asp</a:t>
            </a:r>
            <a:r>
              <a:rPr lang="en-US" sz="3200" dirty="0" smtClean="0"/>
              <a:t>.</a:t>
            </a:r>
          </a:p>
          <a:p>
            <a:r>
              <a:rPr lang="en-US" sz="4000" dirty="0" smtClean="0"/>
              <a:t>Email in Outlook (and other email clients) is cached on the local machine, as are any attachments you open from email messages.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This information can be retrieved offline if the local storage of the device is not encrypted.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51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648890" y="6407051"/>
            <a:ext cx="10977563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points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900" dirty="0"/>
              <a:t>Delete anything sensitive; better yet don’t copy it in the first place</a:t>
            </a:r>
          </a:p>
          <a:p>
            <a:pPr>
              <a:spcBef>
                <a:spcPts val="1967"/>
              </a:spcBef>
            </a:pPr>
            <a:r>
              <a:rPr lang="en-US" sz="2900" dirty="0"/>
              <a:t>Keep everything you can in a safe place</a:t>
            </a:r>
          </a:p>
          <a:p>
            <a:pPr>
              <a:spcBef>
                <a:spcPts val="1967"/>
              </a:spcBef>
            </a:pPr>
            <a:r>
              <a:rPr lang="en-US" sz="2900" dirty="0"/>
              <a:t>Encrypt anything that moves</a:t>
            </a:r>
          </a:p>
          <a:p>
            <a:pPr>
              <a:spcBef>
                <a:spcPts val="1967"/>
              </a:spcBef>
            </a:pPr>
            <a:r>
              <a:rPr lang="en-US" sz="2900" dirty="0"/>
              <a:t>Use multiple, secure passwords</a:t>
            </a:r>
          </a:p>
          <a:p>
            <a:pPr>
              <a:spcBef>
                <a:spcPts val="1967"/>
              </a:spcBef>
            </a:pPr>
            <a:r>
              <a:rPr lang="en-US" sz="2900" dirty="0"/>
              <a:t>Be suspicious; trust no email</a:t>
            </a:r>
          </a:p>
          <a:p>
            <a:pPr>
              <a:spcBef>
                <a:spcPts val="1967"/>
              </a:spcBef>
            </a:pPr>
            <a:r>
              <a:rPr lang="en-US" sz="2900" dirty="0"/>
              <a:t>Spread the word!</a:t>
            </a:r>
          </a:p>
        </p:txBody>
      </p:sp>
    </p:spTree>
    <p:extLst>
      <p:ext uri="{BB962C8B-B14F-4D97-AF65-F5344CB8AC3E}">
        <p14:creationId xmlns:p14="http://schemas.microsoft.com/office/powerpoint/2010/main" val="12528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199"/>
            <a:ext cx="10871200" cy="453297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800" dirty="0"/>
              <a:t>Discussion Tool / Checklist for Employees </a:t>
            </a:r>
            <a:r>
              <a:rPr lang="en-US" sz="2800" dirty="0">
                <a:hlinkClick r:id="rId3"/>
              </a:rPr>
              <a:t>https://depts.washington.edu/domweb/forms/IT_PCISADiscussionTool.pdf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Privacy, Confidentiality and Information Security Agreement for all Employees (part of onboarding process/</a:t>
            </a:r>
            <a:r>
              <a:rPr lang="en-US" sz="2800" dirty="0" err="1"/>
              <a:t>DoM</a:t>
            </a:r>
            <a:r>
              <a:rPr lang="en-US" sz="2800" dirty="0"/>
              <a:t> IT inventory of current users)</a:t>
            </a:r>
          </a:p>
          <a:p>
            <a:pPr marL="304800" lvl="1" indent="0">
              <a:spcBef>
                <a:spcPts val="0"/>
              </a:spcBef>
              <a:buNone/>
              <a:defRPr/>
            </a:pPr>
            <a:r>
              <a:rPr lang="en-US" sz="2800" dirty="0">
                <a:hlinkClick r:id="rId4"/>
              </a:rPr>
              <a:t>https://depts.washington.edu/domweb/forms/IT_PCISA.pdf</a:t>
            </a:r>
            <a:endParaRPr lang="en-US" sz="2800" dirty="0"/>
          </a:p>
          <a:p>
            <a:r>
              <a:rPr lang="en-US" dirty="0" smtClean="0"/>
              <a:t>UW Medicine Security: </a:t>
            </a:r>
            <a:r>
              <a:rPr lang="en-US" dirty="0" smtClean="0">
                <a:hlinkClick r:id="rId5"/>
              </a:rPr>
              <a:t>https://security.uwmedicine.org/</a:t>
            </a:r>
            <a:endParaRPr lang="en-US" dirty="0" smtClean="0"/>
          </a:p>
          <a:p>
            <a:r>
              <a:rPr lang="en-US" dirty="0" smtClean="0"/>
              <a:t>The Office of the Chief Information Security Officer for the UW provides resources on their site regarding safe computing - </a:t>
            </a:r>
            <a:r>
              <a:rPr lang="en-US" dirty="0" smtClean="0">
                <a:hlinkClick r:id="rId6"/>
              </a:rPr>
              <a:t>https://ciso.washington.edu/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Risk Advisories and Best Practices - </a:t>
            </a:r>
            <a:r>
              <a:rPr lang="en-US" dirty="0" smtClean="0">
                <a:hlinkClick r:id="rId7"/>
              </a:rPr>
              <a:t>https://ciso.washington.edu/resources/risk-advisories/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Online Training - </a:t>
            </a:r>
            <a:r>
              <a:rPr lang="en-US" dirty="0" smtClean="0">
                <a:hlinkClick r:id="rId8"/>
              </a:rPr>
              <a:t>https://ciso.washington.edu/resources/online-training/</a:t>
            </a:r>
            <a:endParaRPr lang="en-US" dirty="0" smtClean="0"/>
          </a:p>
          <a:p>
            <a:r>
              <a:rPr lang="en-US" dirty="0" smtClean="0"/>
              <a:t>A copy of this presentation, as well as technical documentation for securing computers and mobile devices, will be emailed to you.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2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Get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Department of Medicine IT Services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206.616.8805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hlinkClick r:id="rId2"/>
              </a:rPr>
              <a:t>ishelp@medicine.washington.edu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95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data stewardship?</a:t>
            </a:r>
            <a:endParaRPr lang="en-US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Minimizing risk that private information falls into public hands</a:t>
            </a:r>
          </a:p>
          <a:p>
            <a:r>
              <a:rPr lang="en-US" dirty="0" smtClean="0"/>
              <a:t>Confidential – Protection of data required by law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Patient information (PHI) - Protected by HIPAA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Student information (FERPA) - Individual Student Records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Individual Financial Information - (e.g., credit card, bank) and Personal Information  (e.g., social security #, driver’s license #) – Protected by Washington state’s Personal Information law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Personal information (Gotcha!) - (e.g.,  home address, personal contact information, performance reviews) – Protected  by Washington state’s public records law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Proprietary/research information  - Intellectual property or trade secrets – Protected by Washington state’s public records law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Restricted - Data that is not regulated, but for business purposes, is considered protected either by contract or best </a:t>
            </a:r>
            <a:r>
              <a:rPr lang="en-US" dirty="0"/>
              <a:t>practice.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257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worry about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Personal consequences</a:t>
            </a:r>
          </a:p>
          <a:p>
            <a:pPr>
              <a:spcBef>
                <a:spcPts val="1967"/>
              </a:spcBef>
            </a:pPr>
            <a:r>
              <a:rPr lang="en-US" dirty="0"/>
              <a:t>Professional obligations</a:t>
            </a:r>
          </a:p>
          <a:p>
            <a:pPr>
              <a:spcBef>
                <a:spcPts val="1967"/>
              </a:spcBef>
            </a:pPr>
            <a:r>
              <a:rPr lang="en-US" dirty="0"/>
              <a:t>HIPAA reporting cascade</a:t>
            </a:r>
          </a:p>
          <a:p>
            <a:pPr marL="820674" lvl="1" indent="-457200">
              <a:spcBef>
                <a:spcPts val="1967"/>
              </a:spcBef>
              <a:buFont typeface="Wingdings" panose="05000000000000000000" pitchFamily="2" charset="2"/>
              <a:buChar char="q"/>
            </a:pPr>
            <a:r>
              <a:rPr lang="en-US" sz="2900" dirty="0"/>
              <a:t>All breaches must be reported to feds </a:t>
            </a:r>
            <a:r>
              <a:rPr lang="en-US" sz="2900" dirty="0" smtClean="0"/>
              <a:t>OCR </a:t>
            </a:r>
            <a:r>
              <a:rPr lang="en-US" sz="2900" dirty="0"/>
              <a:t>(Office for Civil Rights investigation)</a:t>
            </a:r>
          </a:p>
          <a:p>
            <a:pPr marL="820674" lvl="1" indent="-457200">
              <a:spcBef>
                <a:spcPts val="1967"/>
              </a:spcBef>
              <a:buFont typeface="Wingdings" panose="05000000000000000000" pitchFamily="2" charset="2"/>
              <a:buChar char="q"/>
            </a:pPr>
            <a:r>
              <a:rPr lang="en-US" sz="2900" dirty="0"/>
              <a:t>All individuals affected must be notified; if more than 10 lack addresses, public notice on web</a:t>
            </a:r>
          </a:p>
          <a:p>
            <a:pPr marL="820674" lvl="1" indent="-457200">
              <a:spcBef>
                <a:spcPts val="1967"/>
              </a:spcBef>
              <a:buFont typeface="Wingdings" panose="05000000000000000000" pitchFamily="2" charset="2"/>
              <a:buChar char="q"/>
            </a:pPr>
            <a:r>
              <a:rPr lang="en-US" sz="2900" dirty="0"/>
              <a:t>If more than 500 affected, media must be informed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Breach?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Unauthorized acquisition, access, use, or disclosure of sensitive information that compromises the security or privacy of the information.</a:t>
            </a:r>
          </a:p>
          <a:p>
            <a:endParaRPr lang="en-US" dirty="0" smtClean="0"/>
          </a:p>
          <a:p>
            <a:r>
              <a:rPr lang="en-US" dirty="0" smtClean="0"/>
              <a:t>The US Department of Health and Human Services (DHHS) identifies two methods of securing PHI: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Destruction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Encryption</a:t>
            </a:r>
          </a:p>
          <a:p>
            <a:endParaRPr lang="en-US" dirty="0" smtClean="0"/>
          </a:p>
          <a:p>
            <a:r>
              <a:rPr lang="en-US" dirty="0" smtClean="0"/>
              <a:t>No breach occurs if </a:t>
            </a:r>
            <a:r>
              <a:rPr lang="en-US" dirty="0"/>
              <a:t>a</a:t>
            </a:r>
            <a:r>
              <a:rPr lang="en-US" dirty="0" smtClean="0"/>
              <a:t> compromised device is encrypted and password protected.</a:t>
            </a:r>
          </a:p>
          <a:p>
            <a:r>
              <a:rPr lang="en-US" dirty="0" smtClean="0"/>
              <a:t>If </a:t>
            </a:r>
            <a:r>
              <a:rPr lang="en-US" dirty="0"/>
              <a:t>a</a:t>
            </a:r>
            <a:r>
              <a:rPr lang="en-US" dirty="0" smtClean="0"/>
              <a:t> device is compromised and is not </a:t>
            </a:r>
            <a:r>
              <a:rPr lang="en-US" dirty="0"/>
              <a:t>encrypted and password </a:t>
            </a:r>
            <a:r>
              <a:rPr lang="en-US" dirty="0" smtClean="0"/>
              <a:t>protected, the burden of proof is on you to show there was no confidential data stored on it. 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Decision Pyramid: </a:t>
            </a:r>
            <a:r>
              <a:rPr lang="en-US" dirty="0" smtClean="0"/>
              <a:t>Likelihood of </a:t>
            </a:r>
            <a:r>
              <a:rPr lang="en-US" dirty="0"/>
              <a:t>Information Security Breach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54" y="1615808"/>
            <a:ext cx="8840434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 who is using or viewing confidential or patient information must be personally and professionally accountable for safeguarding that information.</a:t>
            </a:r>
          </a:p>
          <a:p>
            <a:endParaRPr lang="en-US" dirty="0"/>
          </a:p>
          <a:p>
            <a:r>
              <a:rPr lang="en-US" dirty="0" smtClean="0"/>
              <a:t>Users (YOU) are responsible for the safekeeping of data under your care.</a:t>
            </a:r>
          </a:p>
          <a:p>
            <a:endParaRPr lang="en-US" dirty="0" smtClean="0"/>
          </a:p>
          <a:p>
            <a:r>
              <a:rPr lang="en-US" dirty="0" smtClean="0"/>
              <a:t>Minimize your responsibility by limiting the data under your care.</a:t>
            </a:r>
          </a:p>
        </p:txBody>
      </p:sp>
    </p:spTree>
    <p:extLst>
      <p:ext uri="{BB962C8B-B14F-4D97-AF65-F5344CB8AC3E}">
        <p14:creationId xmlns:p14="http://schemas.microsoft.com/office/powerpoint/2010/main" val="17188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 if a Breach Occurs?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Contact Jennifer Dickey and Walt Morrison if a breach occurs.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Jennifer Dickey: jennd@medicine.washington.edu; 221-5947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Walt Morrison: wmorrison@medicine.washington.edu; 616-4726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/>
          </p:cNvSpPr>
          <p:nvPr/>
        </p:nvSpPr>
        <p:spPr bwMode="auto">
          <a:xfrm>
            <a:off x="648890" y="6407051"/>
            <a:ext cx="10977563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Principle: Data thrift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Don’t be responsible for data you don’t need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Only store sensitive material on mobile devices if it is absolutely necessary</a:t>
            </a:r>
            <a:r>
              <a:rPr lang="en-US" dirty="0"/>
              <a:t>.</a:t>
            </a:r>
            <a:endParaRPr lang="en-US" dirty="0" smtClean="0"/>
          </a:p>
          <a:p>
            <a:pPr eaLnBrk="1" hangingPunct="1"/>
            <a:r>
              <a:rPr lang="en-US" dirty="0" smtClean="0"/>
              <a:t>Compute in place: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Use internal systems (e.g. ORCA/Epic patient lists) to track information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Use institutionally owned servers to store data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Utilize the Department of Medicine’s </a:t>
            </a:r>
            <a:r>
              <a:rPr lang="en-US" sz="2200" dirty="0" err="1"/>
              <a:t>NetExtender</a:t>
            </a:r>
            <a:r>
              <a:rPr lang="en-US" sz="2200" dirty="0"/>
              <a:t> SSL VPN or AMC’s Juniper SSL VPN service for remotely accessing UW resources.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Use a terminal server or remote desktop access to your </a:t>
            </a:r>
            <a:r>
              <a:rPr lang="en-US" sz="2200" dirty="0" smtClean="0"/>
              <a:t>workstation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Avoid using computers you are not personally responsible for to access UW resources</a:t>
            </a:r>
            <a:r>
              <a:rPr lang="en-US" sz="2200" dirty="0" smtClean="0"/>
              <a:t>.</a:t>
            </a:r>
          </a:p>
          <a:p>
            <a:pPr eaLnBrk="1" hangingPunct="1"/>
            <a:r>
              <a:rPr lang="en-US" dirty="0" smtClean="0"/>
              <a:t>Can you do it with de-identified information?</a:t>
            </a:r>
          </a:p>
          <a:p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254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/>
          </p:cNvSpPr>
          <p:nvPr/>
        </p:nvSpPr>
        <p:spPr bwMode="auto">
          <a:xfrm>
            <a:off x="648890" y="6407051"/>
            <a:ext cx="10977563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Principle: Physical security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Keep paper and physical documents in a safe place</a:t>
            </a:r>
          </a:p>
          <a:p>
            <a:pPr eaLnBrk="1" hangingPunct="1"/>
            <a:r>
              <a:rPr lang="en-US" dirty="0" smtClean="0"/>
              <a:t>Keep computers behind locked doors</a:t>
            </a:r>
          </a:p>
          <a:p>
            <a:pPr eaLnBrk="1" hangingPunct="1"/>
            <a:r>
              <a:rPr lang="en-US" dirty="0" smtClean="0"/>
              <a:t>Keep mobile devices close at hand</a:t>
            </a:r>
          </a:p>
          <a:p>
            <a:pPr eaLnBrk="1" hangingPunct="1"/>
            <a:r>
              <a:rPr lang="en-US" dirty="0" smtClean="0"/>
              <a:t>Lock </a:t>
            </a:r>
            <a:r>
              <a:rPr lang="en-US" dirty="0"/>
              <a:t>computers while unattended.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CTRL + ALT + DEL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Enter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ym typeface="Wingdings" panose="05000000000000000000" pitchFamily="2" charset="2"/>
              </a:rPr>
              <a:t>Windows </a:t>
            </a:r>
            <a:r>
              <a:rPr lang="en-US" dirty="0">
                <a:sym typeface="Wingdings" panose="05000000000000000000" pitchFamily="2" charset="2"/>
              </a:rPr>
              <a:t>Key + </a:t>
            </a:r>
            <a:r>
              <a:rPr lang="en-US" dirty="0" smtClean="0">
                <a:sym typeface="Wingdings" panose="05000000000000000000" pitchFamily="2" charset="2"/>
              </a:rPr>
              <a:t>L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94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UW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39275B"/>
      </a:accent1>
      <a:accent2>
        <a:srgbClr val="D4A900"/>
      </a:accent2>
      <a:accent3>
        <a:srgbClr val="917B4C"/>
      </a:accent3>
      <a:accent4>
        <a:srgbClr val="A5A5A5"/>
      </a:accent4>
      <a:accent5>
        <a:srgbClr val="2F7FD1"/>
      </a:accent5>
      <a:accent6>
        <a:srgbClr val="D05C07"/>
      </a:accent6>
      <a:hlink>
        <a:srgbClr val="2F7FD1"/>
      </a:hlink>
      <a:folHlink>
        <a:srgbClr val="FF811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2AB5B85-AD26-4D55-A88C-C7267FFEBBC5}" vid="{A356FD28-B6A5-4E24-A53B-D84A142DDB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443117a-42d0-4bda-af19-3a478a04e699">The master includes all slides for iOS and Android devices, as well as deprecated slides.</Description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BB775210F784468E0869A05CA7D73B" ma:contentTypeVersion="1" ma:contentTypeDescription="Create a new document." ma:contentTypeScope="" ma:versionID="954ff15c88bcd8609fe5c7b4af739d72">
  <xsd:schema xmlns:xsd="http://www.w3.org/2001/XMLSchema" xmlns:xs="http://www.w3.org/2001/XMLSchema" xmlns:p="http://schemas.microsoft.com/office/2006/metadata/properties" xmlns:ns2="2443117a-42d0-4bda-af19-3a478a04e699" targetNamespace="http://schemas.microsoft.com/office/2006/metadata/properties" ma:root="true" ma:fieldsID="4acea3329b4082df5d4a656ea4b0a065" ns2:_="">
    <xsd:import namespace="2443117a-42d0-4bda-af19-3a478a04e699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3117a-42d0-4bda-af19-3a478a04e699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246709-4E47-48EC-81AC-DDF327E02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497A41-4CC6-40FE-A4AE-CE48DBAB280A}">
  <ds:schemaRefs>
    <ds:schemaRef ds:uri="http://purl.org/dc/terms/"/>
    <ds:schemaRef ds:uri="http://schemas.microsoft.com/office/2006/documentManagement/types"/>
    <ds:schemaRef ds:uri="2443117a-42d0-4bda-af19-3a478a04e699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7EA5AB-74BC-43C1-9328-51742243D2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43117a-42d0-4bda-af19-3a478a04e6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16410</TotalTime>
  <Words>1406</Words>
  <Application>Microsoft Office PowerPoint</Application>
  <PresentationFormat>Widescreen</PresentationFormat>
  <Paragraphs>161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Helvetica Light</vt:lpstr>
      <vt:lpstr>Tw Cen MT</vt:lpstr>
      <vt:lpstr>Wingdings</vt:lpstr>
      <vt:lpstr>Wingdings 2</vt:lpstr>
      <vt:lpstr>ヒラギノ角ゴ ProN W3</vt:lpstr>
      <vt:lpstr>Theme1</vt:lpstr>
      <vt:lpstr>PowerPoint Presentation</vt:lpstr>
      <vt:lpstr>What is data stewardship?</vt:lpstr>
      <vt:lpstr>Why worry about it?</vt:lpstr>
      <vt:lpstr>What is a Breach?</vt:lpstr>
      <vt:lpstr>Decision Pyramid: Likelihood of Information Security Breach</vt:lpstr>
      <vt:lpstr>Responsibilities</vt:lpstr>
      <vt:lpstr>Who to Contact if a Breach Occurs?</vt:lpstr>
      <vt:lpstr>Principle: Data thrift</vt:lpstr>
      <vt:lpstr>Principle: Physical security</vt:lpstr>
      <vt:lpstr>Principle: Encrypted storage</vt:lpstr>
      <vt:lpstr>Principle: Encrypted transport</vt:lpstr>
      <vt:lpstr>Principle: Strong Passwords</vt:lpstr>
      <vt:lpstr>Smartphone/Tablet Security</vt:lpstr>
      <vt:lpstr>Email Security</vt:lpstr>
      <vt:lpstr>Key points</vt:lpstr>
      <vt:lpstr>Informational Resources</vt:lpstr>
      <vt:lpstr>Where to Get Help</vt:lpstr>
      <vt:lpstr>End of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Role in Data Stewardship - Approved Master</dc:title>
  <dc:creator>Birn, Jay</dc:creator>
  <cp:lastModifiedBy>Jay Birn</cp:lastModifiedBy>
  <cp:revision>155</cp:revision>
  <cp:lastPrinted>2013-10-17T21:17:14Z</cp:lastPrinted>
  <dcterms:created xsi:type="dcterms:W3CDTF">2013-05-14T21:17:36Z</dcterms:created>
  <dcterms:modified xsi:type="dcterms:W3CDTF">2013-10-18T17:07:36Z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0x01010066BB775210F784468E0869A05CA7D73B</vt:lpwstr>
  </property>
</Properties>
</file>