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61" r:id="rId4"/>
  </p:sldMasterIdLst>
  <p:notesMasterIdLst>
    <p:notesMasterId r:id="rId64"/>
  </p:notesMasterIdLst>
  <p:handoutMasterIdLst>
    <p:handoutMasterId r:id="rId65"/>
  </p:handoutMasterIdLst>
  <p:sldIdLst>
    <p:sldId id="279" r:id="rId5"/>
    <p:sldId id="324" r:id="rId6"/>
    <p:sldId id="257" r:id="rId7"/>
    <p:sldId id="259" r:id="rId8"/>
    <p:sldId id="326" r:id="rId9"/>
    <p:sldId id="280" r:id="rId10"/>
    <p:sldId id="283" r:id="rId11"/>
    <p:sldId id="258" r:id="rId12"/>
    <p:sldId id="322" r:id="rId13"/>
    <p:sldId id="266" r:id="rId14"/>
    <p:sldId id="264" r:id="rId15"/>
    <p:sldId id="261" r:id="rId16"/>
    <p:sldId id="278" r:id="rId17"/>
    <p:sldId id="286" r:id="rId18"/>
    <p:sldId id="268" r:id="rId19"/>
    <p:sldId id="271" r:id="rId20"/>
    <p:sldId id="269" r:id="rId21"/>
    <p:sldId id="274" r:id="rId22"/>
    <p:sldId id="272" r:id="rId23"/>
    <p:sldId id="275" r:id="rId24"/>
    <p:sldId id="276" r:id="rId25"/>
    <p:sldId id="277" r:id="rId26"/>
    <p:sldId id="273" r:id="rId27"/>
    <p:sldId id="284" r:id="rId28"/>
    <p:sldId id="323" r:id="rId29"/>
    <p:sldId id="325" r:id="rId30"/>
    <p:sldId id="328" r:id="rId31"/>
    <p:sldId id="329" r:id="rId32"/>
    <p:sldId id="290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30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31" r:id="rId54"/>
    <p:sldId id="316" r:id="rId55"/>
    <p:sldId id="317" r:id="rId56"/>
    <p:sldId id="318" r:id="rId57"/>
    <p:sldId id="319" r:id="rId58"/>
    <p:sldId id="332" r:id="rId59"/>
    <p:sldId id="282" r:id="rId60"/>
    <p:sldId id="314" r:id="rId61"/>
    <p:sldId id="263" r:id="rId62"/>
    <p:sldId id="270" r:id="rId63"/>
  </p:sldIdLst>
  <p:sldSz cx="12192000" cy="6858000"/>
  <p:notesSz cx="6858000" cy="91011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n, Jay" initials="BJ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4" autoAdjust="0"/>
    <p:restoredTop sz="92401" autoAdjust="0"/>
  </p:normalViewPr>
  <p:slideViewPr>
    <p:cSldViewPr snapToGrid="0">
      <p:cViewPr varScale="1">
        <p:scale>
          <a:sx n="112" d="100"/>
          <a:sy n="112" d="100"/>
        </p:scale>
        <p:origin x="540" y="108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2DF8E-F139-4F6B-AE12-E3E18953D06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7A38AE5-4CD9-4100-B922-7B1B2C800CAE}">
      <dgm:prSet phldrT="[Text]"/>
      <dgm:spPr/>
      <dgm:t>
        <a:bodyPr/>
        <a:lstStyle/>
        <a:p>
          <a:r>
            <a:rPr lang="en-US" dirty="0" smtClean="0"/>
            <a:t>Wkdqnv#iru#doo#wkh#ilvk1</a:t>
          </a:r>
          <a:endParaRPr lang="en-US" dirty="0"/>
        </a:p>
      </dgm:t>
    </dgm:pt>
    <dgm:pt modelId="{1361427B-EBE6-4E24-8D2A-EC8C7FCDDDC3}" type="sibTrans" cxnId="{F5ADA2EA-A107-4B22-938D-E78B0BA0D49F}">
      <dgm:prSet/>
      <dgm:spPr/>
      <dgm:t>
        <a:bodyPr/>
        <a:lstStyle/>
        <a:p>
          <a:endParaRPr lang="en-US"/>
        </a:p>
      </dgm:t>
    </dgm:pt>
    <dgm:pt modelId="{23CAABEC-ED67-4A1E-8E1A-ABCED4CF37D2}" type="parTrans" cxnId="{F5ADA2EA-A107-4B22-938D-E78B0BA0D49F}">
      <dgm:prSet/>
      <dgm:spPr/>
      <dgm:t>
        <a:bodyPr/>
        <a:lstStyle/>
        <a:p>
          <a:endParaRPr lang="en-US"/>
        </a:p>
      </dgm:t>
    </dgm:pt>
    <dgm:pt modelId="{8619F940-212E-4197-BF40-05D3247A2B88}">
      <dgm:prSet phldrT="[Text]"/>
      <dgm:spPr/>
      <dgm:t>
        <a:bodyPr/>
        <a:lstStyle/>
        <a:p>
          <a:r>
            <a:rPr lang="en-US" dirty="0" smtClean="0"/>
            <a:t>&lt;Shift each character by three places&gt;</a:t>
          </a:r>
          <a:endParaRPr lang="en-US" dirty="0"/>
        </a:p>
      </dgm:t>
    </dgm:pt>
    <dgm:pt modelId="{C77282F1-771A-4255-A37A-EC7EC4D424B8}" type="sibTrans" cxnId="{D7A75A6A-5B74-4819-8882-ABC4F7AEE8B0}">
      <dgm:prSet/>
      <dgm:spPr/>
      <dgm:t>
        <a:bodyPr/>
        <a:lstStyle/>
        <a:p>
          <a:endParaRPr lang="en-US"/>
        </a:p>
      </dgm:t>
    </dgm:pt>
    <dgm:pt modelId="{E7266337-D9AC-49FC-91F1-8C64FA409382}" type="parTrans" cxnId="{D7A75A6A-5B74-4819-8882-ABC4F7AEE8B0}">
      <dgm:prSet/>
      <dgm:spPr/>
      <dgm:t>
        <a:bodyPr/>
        <a:lstStyle/>
        <a:p>
          <a:endParaRPr lang="en-US"/>
        </a:p>
      </dgm:t>
    </dgm:pt>
    <dgm:pt modelId="{4FF7CEC5-ADC4-484F-AC06-9715BC2C89CF}">
      <dgm:prSet phldrT="[Text]"/>
      <dgm:spPr/>
      <dgm:t>
        <a:bodyPr/>
        <a:lstStyle/>
        <a:p>
          <a:r>
            <a:rPr lang="en-US" dirty="0" smtClean="0"/>
            <a:t>Thanks for all the fish.</a:t>
          </a:r>
          <a:endParaRPr lang="en-US" dirty="0"/>
        </a:p>
      </dgm:t>
    </dgm:pt>
    <dgm:pt modelId="{F0BB0FDA-E198-457C-A300-62436E9E7F00}" type="sibTrans" cxnId="{4147D55F-1BE7-4AAB-9680-EF3136E2A705}">
      <dgm:prSet/>
      <dgm:spPr/>
      <dgm:t>
        <a:bodyPr/>
        <a:lstStyle/>
        <a:p>
          <a:endParaRPr lang="en-US"/>
        </a:p>
      </dgm:t>
    </dgm:pt>
    <dgm:pt modelId="{C98C30F6-25E9-4B07-9D39-FD5F25D18CC0}" type="parTrans" cxnId="{4147D55F-1BE7-4AAB-9680-EF3136E2A705}">
      <dgm:prSet/>
      <dgm:spPr/>
      <dgm:t>
        <a:bodyPr/>
        <a:lstStyle/>
        <a:p>
          <a:endParaRPr lang="en-US"/>
        </a:p>
      </dgm:t>
    </dgm:pt>
    <dgm:pt modelId="{11F6FDB6-D872-4E3E-92AF-2389617AD75E}" type="pres">
      <dgm:prSet presAssocID="{CFC2DF8E-F139-4F6B-AE12-E3E18953D060}" presName="linearFlow" presStyleCnt="0">
        <dgm:presLayoutVars>
          <dgm:resizeHandles val="exact"/>
        </dgm:presLayoutVars>
      </dgm:prSet>
      <dgm:spPr/>
    </dgm:pt>
    <dgm:pt modelId="{CF0C90EC-5443-4272-B202-2105F2044BC4}" type="pres">
      <dgm:prSet presAssocID="{4FF7CEC5-ADC4-484F-AC06-9715BC2C89C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3151D-C818-498D-98F7-3FD5A4D424F7}" type="pres">
      <dgm:prSet presAssocID="{F0BB0FDA-E198-457C-A300-62436E9E7F0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93EEE33-BB97-43CC-8FBF-7E6F5C0D0A12}" type="pres">
      <dgm:prSet presAssocID="{F0BB0FDA-E198-457C-A300-62436E9E7F0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9EED135-5B45-4209-A148-FF6C2BF82422}" type="pres">
      <dgm:prSet presAssocID="{8619F940-212E-4197-BF40-05D3247A2B88}" presName="node" presStyleLbl="node1" presStyleIdx="1" presStyleCnt="3" custScaleX="147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2A7FD-880B-4029-9D65-CFFDE8F144E1}" type="pres">
      <dgm:prSet presAssocID="{C77282F1-771A-4255-A37A-EC7EC4D424B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A2D3A97-F8AA-4C48-9E7A-EC7C73F653F8}" type="pres">
      <dgm:prSet presAssocID="{C77282F1-771A-4255-A37A-EC7EC4D424B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7C187BD-58B1-462B-BB5D-ED18AABB8F9E}" type="pres">
      <dgm:prSet presAssocID="{07A38AE5-4CD9-4100-B922-7B1B2C800CA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058B1E-85F0-4C77-A56D-F025A1CCE45D}" type="presOf" srcId="{F0BB0FDA-E198-457C-A300-62436E9E7F00}" destId="{2AD3151D-C818-498D-98F7-3FD5A4D424F7}" srcOrd="0" destOrd="0" presId="urn:microsoft.com/office/officeart/2005/8/layout/process2"/>
    <dgm:cxn modelId="{E6E641D8-F1FB-43CB-891C-FE926FA057FB}" type="presOf" srcId="{C77282F1-771A-4255-A37A-EC7EC4D424B8}" destId="{6A2D3A97-F8AA-4C48-9E7A-EC7C73F653F8}" srcOrd="1" destOrd="0" presId="urn:microsoft.com/office/officeart/2005/8/layout/process2"/>
    <dgm:cxn modelId="{F5ADA2EA-A107-4B22-938D-E78B0BA0D49F}" srcId="{CFC2DF8E-F139-4F6B-AE12-E3E18953D060}" destId="{07A38AE5-4CD9-4100-B922-7B1B2C800CAE}" srcOrd="2" destOrd="0" parTransId="{23CAABEC-ED67-4A1E-8E1A-ABCED4CF37D2}" sibTransId="{1361427B-EBE6-4E24-8D2A-EC8C7FCDDDC3}"/>
    <dgm:cxn modelId="{013CB763-EA14-4717-A3B9-D67D7BC50608}" type="presOf" srcId="{F0BB0FDA-E198-457C-A300-62436E9E7F00}" destId="{593EEE33-BB97-43CC-8FBF-7E6F5C0D0A12}" srcOrd="1" destOrd="0" presId="urn:microsoft.com/office/officeart/2005/8/layout/process2"/>
    <dgm:cxn modelId="{0AA9406C-11CB-42B9-9541-BF6C2D29BD85}" type="presOf" srcId="{CFC2DF8E-F139-4F6B-AE12-E3E18953D060}" destId="{11F6FDB6-D872-4E3E-92AF-2389617AD75E}" srcOrd="0" destOrd="0" presId="urn:microsoft.com/office/officeart/2005/8/layout/process2"/>
    <dgm:cxn modelId="{D7A75A6A-5B74-4819-8882-ABC4F7AEE8B0}" srcId="{CFC2DF8E-F139-4F6B-AE12-E3E18953D060}" destId="{8619F940-212E-4197-BF40-05D3247A2B88}" srcOrd="1" destOrd="0" parTransId="{E7266337-D9AC-49FC-91F1-8C64FA409382}" sibTransId="{C77282F1-771A-4255-A37A-EC7EC4D424B8}"/>
    <dgm:cxn modelId="{9134C998-A362-46BA-94DE-CA5A31AF03BD}" type="presOf" srcId="{4FF7CEC5-ADC4-484F-AC06-9715BC2C89CF}" destId="{CF0C90EC-5443-4272-B202-2105F2044BC4}" srcOrd="0" destOrd="0" presId="urn:microsoft.com/office/officeart/2005/8/layout/process2"/>
    <dgm:cxn modelId="{4147D55F-1BE7-4AAB-9680-EF3136E2A705}" srcId="{CFC2DF8E-F139-4F6B-AE12-E3E18953D060}" destId="{4FF7CEC5-ADC4-484F-AC06-9715BC2C89CF}" srcOrd="0" destOrd="0" parTransId="{C98C30F6-25E9-4B07-9D39-FD5F25D18CC0}" sibTransId="{F0BB0FDA-E198-457C-A300-62436E9E7F00}"/>
    <dgm:cxn modelId="{5EA2C38E-9F9A-475F-B229-CBF18C09F595}" type="presOf" srcId="{07A38AE5-4CD9-4100-B922-7B1B2C800CAE}" destId="{17C187BD-58B1-462B-BB5D-ED18AABB8F9E}" srcOrd="0" destOrd="0" presId="urn:microsoft.com/office/officeart/2005/8/layout/process2"/>
    <dgm:cxn modelId="{8EA77885-0E09-4873-ACF7-C10C18505415}" type="presOf" srcId="{C77282F1-771A-4255-A37A-EC7EC4D424B8}" destId="{8F12A7FD-880B-4029-9D65-CFFDE8F144E1}" srcOrd="0" destOrd="0" presId="urn:microsoft.com/office/officeart/2005/8/layout/process2"/>
    <dgm:cxn modelId="{59AB046C-2D75-43B0-B0C1-65F062F8F49F}" type="presOf" srcId="{8619F940-212E-4197-BF40-05D3247A2B88}" destId="{89EED135-5B45-4209-A148-FF6C2BF82422}" srcOrd="0" destOrd="0" presId="urn:microsoft.com/office/officeart/2005/8/layout/process2"/>
    <dgm:cxn modelId="{338F47E4-BA08-4B8C-B4CD-7B46ECEBFC5B}" type="presParOf" srcId="{11F6FDB6-D872-4E3E-92AF-2389617AD75E}" destId="{CF0C90EC-5443-4272-B202-2105F2044BC4}" srcOrd="0" destOrd="0" presId="urn:microsoft.com/office/officeart/2005/8/layout/process2"/>
    <dgm:cxn modelId="{86F10293-6E55-40A2-8A0B-549BFCA90F01}" type="presParOf" srcId="{11F6FDB6-D872-4E3E-92AF-2389617AD75E}" destId="{2AD3151D-C818-498D-98F7-3FD5A4D424F7}" srcOrd="1" destOrd="0" presId="urn:microsoft.com/office/officeart/2005/8/layout/process2"/>
    <dgm:cxn modelId="{7B45FBA0-0085-4073-8FEE-EFE07B296658}" type="presParOf" srcId="{2AD3151D-C818-498D-98F7-3FD5A4D424F7}" destId="{593EEE33-BB97-43CC-8FBF-7E6F5C0D0A12}" srcOrd="0" destOrd="0" presId="urn:microsoft.com/office/officeart/2005/8/layout/process2"/>
    <dgm:cxn modelId="{4AA7E28A-6F76-4527-95AD-18D93E021EE4}" type="presParOf" srcId="{11F6FDB6-D872-4E3E-92AF-2389617AD75E}" destId="{89EED135-5B45-4209-A148-FF6C2BF82422}" srcOrd="2" destOrd="0" presId="urn:microsoft.com/office/officeart/2005/8/layout/process2"/>
    <dgm:cxn modelId="{67797516-5EFC-4D1A-8758-2EF2444C170D}" type="presParOf" srcId="{11F6FDB6-D872-4E3E-92AF-2389617AD75E}" destId="{8F12A7FD-880B-4029-9D65-CFFDE8F144E1}" srcOrd="3" destOrd="0" presId="urn:microsoft.com/office/officeart/2005/8/layout/process2"/>
    <dgm:cxn modelId="{F8B45B6E-9FBE-48F8-A701-7750F5C57781}" type="presParOf" srcId="{8F12A7FD-880B-4029-9D65-CFFDE8F144E1}" destId="{6A2D3A97-F8AA-4C48-9E7A-EC7C73F653F8}" srcOrd="0" destOrd="0" presId="urn:microsoft.com/office/officeart/2005/8/layout/process2"/>
    <dgm:cxn modelId="{4FDE615E-61E2-426D-B8AD-21C82A671E4F}" type="presParOf" srcId="{11F6FDB6-D872-4E3E-92AF-2389617AD75E}" destId="{17C187BD-58B1-462B-BB5D-ED18AABB8F9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C90EC-5443-4272-B202-2105F2044BC4}">
      <dsp:nvSpPr>
        <dsp:cNvPr id="0" name=""/>
        <dsp:cNvSpPr/>
      </dsp:nvSpPr>
      <dsp:spPr>
        <a:xfrm>
          <a:off x="1090612" y="0"/>
          <a:ext cx="3000374" cy="1143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Thanks for all the fish.</a:t>
          </a:r>
          <a:endParaRPr lang="en-US" sz="1800" kern="1200" dirty="0"/>
        </a:p>
      </dsp:txBody>
      <dsp:txXfrm>
        <a:off x="1124089" y="33477"/>
        <a:ext cx="2933420" cy="1076046"/>
      </dsp:txXfrm>
    </dsp:sp>
    <dsp:sp modelId="{2AD3151D-C818-498D-98F7-3FD5A4D424F7}">
      <dsp:nvSpPr>
        <dsp:cNvPr id="0" name=""/>
        <dsp:cNvSpPr/>
      </dsp:nvSpPr>
      <dsp:spPr>
        <a:xfrm rot="5400000">
          <a:off x="2376487" y="1171575"/>
          <a:ext cx="428625" cy="51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436495" y="1214438"/>
        <a:ext cx="308610" cy="300038"/>
      </dsp:txXfrm>
    </dsp:sp>
    <dsp:sp modelId="{89EED135-5B45-4209-A148-FF6C2BF82422}">
      <dsp:nvSpPr>
        <dsp:cNvPr id="0" name=""/>
        <dsp:cNvSpPr/>
      </dsp:nvSpPr>
      <dsp:spPr>
        <a:xfrm>
          <a:off x="379718" y="1714500"/>
          <a:ext cx="4422162" cy="1143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&lt;Shift each character by three places&gt;</a:t>
          </a:r>
          <a:endParaRPr lang="en-US" sz="1800" kern="1200" dirty="0"/>
        </a:p>
      </dsp:txBody>
      <dsp:txXfrm>
        <a:off x="413195" y="1747977"/>
        <a:ext cx="4355208" cy="1076046"/>
      </dsp:txXfrm>
    </dsp:sp>
    <dsp:sp modelId="{8F12A7FD-880B-4029-9D65-CFFDE8F144E1}">
      <dsp:nvSpPr>
        <dsp:cNvPr id="0" name=""/>
        <dsp:cNvSpPr/>
      </dsp:nvSpPr>
      <dsp:spPr>
        <a:xfrm rot="5400000">
          <a:off x="2376487" y="2886075"/>
          <a:ext cx="428625" cy="51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436495" y="2928938"/>
        <a:ext cx="308610" cy="300038"/>
      </dsp:txXfrm>
    </dsp:sp>
    <dsp:sp modelId="{17C187BD-58B1-462B-BB5D-ED18AABB8F9E}">
      <dsp:nvSpPr>
        <dsp:cNvPr id="0" name=""/>
        <dsp:cNvSpPr/>
      </dsp:nvSpPr>
      <dsp:spPr>
        <a:xfrm>
          <a:off x="1090612" y="3429000"/>
          <a:ext cx="3000374" cy="1143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Wkdqnv#iru#doo#wkh#ilvk1</a:t>
          </a:r>
          <a:endParaRPr lang="en-US" sz="1800" kern="1200" dirty="0"/>
        </a:p>
      </dsp:txBody>
      <dsp:txXfrm>
        <a:off x="1124089" y="3462477"/>
        <a:ext cx="2933420" cy="1076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66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66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C22C6-2CD3-4059-9D16-BDAF2689949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44502"/>
            <a:ext cx="2971800" cy="4566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44502"/>
            <a:ext cx="2971800" cy="4566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D71E3-6FD9-4685-BAE2-830C4F80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46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66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66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DE626-93DE-4028-BBE6-A4513EDDA9BF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1138238"/>
            <a:ext cx="5461000" cy="3071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9922"/>
            <a:ext cx="5486400" cy="35835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44502"/>
            <a:ext cx="2971800" cy="4566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44502"/>
            <a:ext cx="2971800" cy="4566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245B7-3A30-4A07-B129-9060B3F60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8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asscouncil.washington.edu/uw-data-classific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7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42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Business Associate Agreement, Data</a:t>
            </a:r>
            <a:r>
              <a:rPr lang="en-US" baseline="0" dirty="0" smtClean="0"/>
              <a:t> Sharing Agreement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Lockout information</a:t>
            </a:r>
            <a:r>
              <a:rPr lang="en-US" baseline="0" dirty="0" smtClean="0"/>
              <a:t> for various devices:</a:t>
            </a:r>
            <a:endParaRPr lang="en-US" dirty="0" smtClean="0"/>
          </a:p>
          <a:p>
            <a:r>
              <a:rPr lang="en-US" dirty="0" smtClean="0"/>
              <a:t>iPhone: 1-5 bad attempts = no lockout delay, 6</a:t>
            </a:r>
            <a:r>
              <a:rPr lang="en-US" baseline="30000" dirty="0" smtClean="0"/>
              <a:t>th</a:t>
            </a:r>
            <a:r>
              <a:rPr lang="en-US" dirty="0" smtClean="0"/>
              <a:t> = 1 min, 7</a:t>
            </a:r>
            <a:r>
              <a:rPr lang="en-US" baseline="30000" dirty="0" smtClean="0"/>
              <a:t>th</a:t>
            </a:r>
            <a:r>
              <a:rPr lang="en-US" dirty="0" smtClean="0"/>
              <a:t> = 5 min, 8</a:t>
            </a:r>
            <a:r>
              <a:rPr lang="en-US" baseline="30000" dirty="0" smtClean="0"/>
              <a:t>th</a:t>
            </a:r>
            <a:r>
              <a:rPr lang="en-US" dirty="0" smtClean="0"/>
              <a:t> = 15 min, 9</a:t>
            </a:r>
            <a:r>
              <a:rPr lang="en-US" baseline="30000" dirty="0" smtClean="0"/>
              <a:t>th</a:t>
            </a:r>
            <a:r>
              <a:rPr lang="en-US" baseline="0" dirty="0" smtClean="0"/>
              <a:t> = </a:t>
            </a:r>
            <a:r>
              <a:rPr lang="en-US" dirty="0" smtClean="0"/>
              <a:t>60min.</a:t>
            </a:r>
          </a:p>
          <a:p>
            <a:r>
              <a:rPr lang="en-US" dirty="0" smtClean="0"/>
              <a:t>Android 4+: Varies on model and carrier since many do not run the stock Google version of Android. Many have a 30 second lockout on every 5th bad attempt.</a:t>
            </a:r>
          </a:p>
          <a:p>
            <a:r>
              <a:rPr lang="en-US" dirty="0" smtClean="0"/>
              <a:t>Windows 8 Mobile: 5</a:t>
            </a:r>
            <a:r>
              <a:rPr lang="en-US" baseline="30000" dirty="0" smtClean="0"/>
              <a:t>th</a:t>
            </a:r>
            <a:r>
              <a:rPr lang="en-US" dirty="0" smtClean="0"/>
              <a:t> = 1 min, 6</a:t>
            </a:r>
            <a:r>
              <a:rPr lang="en-US" baseline="30000" dirty="0" smtClean="0"/>
              <a:t>th</a:t>
            </a:r>
            <a:r>
              <a:rPr lang="en-US" dirty="0" smtClean="0"/>
              <a:t> = 2 min, 7</a:t>
            </a:r>
            <a:r>
              <a:rPr lang="en-US" baseline="30000" dirty="0" smtClean="0"/>
              <a:t>th</a:t>
            </a:r>
            <a:r>
              <a:rPr lang="en-US" dirty="0" smtClean="0"/>
              <a:t> = 4 min, 8</a:t>
            </a:r>
            <a:r>
              <a:rPr lang="en-US" baseline="30000" dirty="0" smtClean="0"/>
              <a:t>th</a:t>
            </a:r>
            <a:r>
              <a:rPr lang="en-US" dirty="0" smtClean="0"/>
              <a:t> = 8 min, 9</a:t>
            </a:r>
            <a:r>
              <a:rPr lang="en-US" baseline="30000" dirty="0" smtClean="0"/>
              <a:t>th</a:t>
            </a:r>
            <a:r>
              <a:rPr lang="en-US" dirty="0" smtClean="0"/>
              <a:t> = 16 min.</a:t>
            </a:r>
          </a:p>
          <a:p>
            <a:r>
              <a:rPr lang="en-US" dirty="0" smtClean="0"/>
              <a:t>Blackberry 10: On by default, cannot be turned off.</a:t>
            </a:r>
            <a:r>
              <a:rPr lang="en-US" baseline="0" dirty="0" smtClean="0"/>
              <a:t> Lockout timer between failed attempts is currently unknown.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64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86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3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Phishing email reported by a user on 05.29.2013: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sender address looks legitimate: @u.washington.edu address</a:t>
            </a:r>
          </a:p>
          <a:p>
            <a:r>
              <a:rPr lang="en-US" baseline="0" dirty="0" smtClean="0"/>
              <a:t>Note the grammatical errors present. Not all phishing emails have these, however.</a:t>
            </a:r>
          </a:p>
          <a:p>
            <a:r>
              <a:rPr lang="en-US" baseline="0" dirty="0" smtClean="0"/>
              <a:t>The address is wrong and doesn’t even make sense</a:t>
            </a:r>
          </a:p>
          <a:p>
            <a:r>
              <a:rPr lang="en-US" baseline="0" dirty="0" smtClean="0"/>
              <a:t>The link directs to a different site than is listed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85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90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0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Safeguarding your </a:t>
            </a:r>
            <a:r>
              <a:rPr lang="en-US" dirty="0" err="1" smtClean="0"/>
              <a:t>NetID</a:t>
            </a:r>
            <a:r>
              <a:rPr lang="en-US" dirty="0" smtClean="0"/>
              <a:t> is of</a:t>
            </a:r>
            <a:r>
              <a:rPr lang="en-US" baseline="0" dirty="0" smtClean="0"/>
              <a:t> the utmost importance. Compromised </a:t>
            </a:r>
            <a:r>
              <a:rPr lang="en-US" baseline="0" dirty="0" err="1" smtClean="0"/>
              <a:t>NetID’s</a:t>
            </a:r>
            <a:r>
              <a:rPr lang="en-US" baseline="0" dirty="0" smtClean="0"/>
              <a:t> can allow attackers direct access to your personal information (name, address, family members, SSN, etc.). A savvy attacker can also use this information to gain access to your AMC account, putting patient data in systems like EPIC/ORCA at risk.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7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http://passcouncil.washington.edu/uw-data-classification/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26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90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91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34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01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</a:t>
            </a:r>
            <a:r>
              <a:rPr lang="en-US" baseline="0" dirty="0" smtClean="0"/>
              <a:t> to settings (bottom-right on this screen)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98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 General, then Passcode 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77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 Simple</a:t>
            </a:r>
            <a:r>
              <a:rPr lang="en-US" baseline="0" dirty="0" smtClean="0"/>
              <a:t> Passcode off, then Turn Passcode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672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 a password, then repeat. Use a strong 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8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 Require Passcode and select as short of a time as you can stand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071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33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080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Verify</a:t>
            </a:r>
            <a:r>
              <a:rPr lang="en-US" baseline="0" dirty="0" smtClean="0"/>
              <a:t> Data protection is enabled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71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err="1" smtClean="0"/>
              <a:t>iCloud</a:t>
            </a:r>
            <a:r>
              <a:rPr lang="en-US" dirty="0" smtClean="0"/>
              <a:t> and select Storage &amp;</a:t>
            </a:r>
            <a:r>
              <a:rPr lang="en-US" baseline="0" dirty="0" smtClean="0"/>
              <a:t> Backup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04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 </a:t>
            </a:r>
            <a:r>
              <a:rPr lang="en-US" dirty="0" err="1" smtClean="0"/>
              <a:t>iCloud</a:t>
            </a:r>
            <a:r>
              <a:rPr lang="en-US" dirty="0" smtClean="0"/>
              <a:t> Backup 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158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r>
              <a:rPr lang="en-US" baseline="0" dirty="0" smtClean="0"/>
              <a:t> OK to disable backups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894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056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the home screen, open the app drawer.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02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 and open Settings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671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 and open Security.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881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Choose Screen lock.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89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Choose Password.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49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rgbClr val="030201"/>
                </a:solidFill>
                <a:latin typeface="Calibri" panose="020F0502020204030204" pitchFamily="34" charset="0"/>
              </a:rPr>
              <a:t>Personal Consequences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30201"/>
                </a:solidFill>
                <a:latin typeface="Calibri" panose="020F0502020204030204" pitchFamily="34" charset="0"/>
              </a:rPr>
              <a:t>Loss of patient and public trust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30201"/>
                </a:solidFill>
                <a:latin typeface="Calibri" panose="020F0502020204030204" pitchFamily="34" charset="0"/>
              </a:rPr>
              <a:t>Your name is reported to  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30201"/>
                </a:solidFill>
                <a:latin typeface="Calibri" panose="020F0502020204030204" pitchFamily="34" charset="0"/>
              </a:rPr>
              <a:t>Your program director, department chair, executive director and/or unit head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30201"/>
                </a:solidFill>
                <a:latin typeface="Calibri" panose="020F0502020204030204" pitchFamily="34" charset="0"/>
              </a:rPr>
              <a:t>CEO, UW Medicine and Dean of the School of Medicine, University of Washington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30201"/>
                </a:solidFill>
                <a:latin typeface="Calibri" panose="020F0502020204030204" pitchFamily="34" charset="0"/>
              </a:rPr>
              <a:t>UW Medicine Chief Health System Officer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30201"/>
                </a:solidFill>
                <a:latin typeface="Calibri" panose="020F0502020204030204" pitchFamily="34" charset="0"/>
              </a:rPr>
              <a:t>UW Health Sciences Risk Management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30201"/>
                </a:solidFill>
                <a:latin typeface="Calibri" panose="020F0502020204030204" pitchFamily="34" charset="0"/>
              </a:rPr>
              <a:t>UW Chief  Information Security Officer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30201"/>
                </a:solidFill>
                <a:latin typeface="Calibri" panose="020F0502020204030204" pitchFamily="34" charset="0"/>
              </a:rPr>
              <a:t>Federal and State regulatory agencies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30201"/>
                </a:solidFill>
                <a:latin typeface="Calibri" panose="020F0502020204030204" pitchFamily="34" charset="0"/>
              </a:rPr>
              <a:t>The time you will spend cooperating with investigations, being retrained, and other remedial activities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30201"/>
                </a:solidFill>
                <a:latin typeface="Calibri" panose="020F0502020204030204" pitchFamily="34" charset="0"/>
              </a:rPr>
              <a:t>Imposition of sanctions, disciplinary actions, and potential civil/criminal penalties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30201"/>
                </a:solidFill>
                <a:latin typeface="Calibri" panose="020F0502020204030204" pitchFamily="34" charset="0"/>
              </a:rPr>
              <a:t>Your personal and professional reputation</a:t>
            </a:r>
          </a:p>
          <a:p>
            <a:pPr marL="914400" lvl="2" indent="0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sz="1200" dirty="0" smtClean="0">
              <a:solidFill>
                <a:srgbClr val="030201"/>
              </a:solidFill>
              <a:latin typeface="Calibri" panose="020F0502020204030204" pitchFamily="34" charset="0"/>
            </a:endParaRPr>
          </a:p>
          <a:p>
            <a:pPr lvl="2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1200" dirty="0" smtClean="0">
                <a:solidFill>
                  <a:srgbClr val="030201"/>
                </a:solidFill>
                <a:latin typeface="Calibri" panose="020F0502020204030204" pitchFamily="34" charset="0"/>
              </a:rPr>
              <a:t>Institutional</a:t>
            </a:r>
            <a:r>
              <a:rPr lang="en-US" sz="1200" baseline="0" dirty="0" smtClean="0">
                <a:solidFill>
                  <a:srgbClr val="030201"/>
                </a:solidFill>
                <a:latin typeface="Calibri" panose="020F0502020204030204" pitchFamily="34" charset="0"/>
              </a:rPr>
              <a:t> Consequences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30201"/>
                </a:solidFill>
                <a:latin typeface="Calibri" panose="020F0502020204030204" pitchFamily="34" charset="0"/>
              </a:rPr>
              <a:t>Potential loss of public trust in UW Medicine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30201"/>
                </a:solidFill>
                <a:latin typeface="Calibri" panose="020F0502020204030204" pitchFamily="34" charset="0"/>
              </a:rPr>
              <a:t>Significant time and resources to investigate, conduct forensics, analyze findings and determine appropriate course of action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30201"/>
                </a:solidFill>
                <a:latin typeface="Calibri" panose="020F0502020204030204" pitchFamily="34" charset="0"/>
              </a:rPr>
              <a:t>Involvement of legal counsel, risk management, executive directors, unit heads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30201"/>
                </a:solidFill>
                <a:latin typeface="Calibri" panose="020F0502020204030204" pitchFamily="34" charset="0"/>
              </a:rPr>
              <a:t>Federal law requirements regarding notification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30201"/>
                </a:solidFill>
                <a:latin typeface="Calibri" panose="020F0502020204030204" pitchFamily="34" charset="0"/>
              </a:rPr>
              <a:t>Call center for each case requiring patient notification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30201"/>
                </a:solidFill>
                <a:latin typeface="Calibri" panose="020F0502020204030204" pitchFamily="34" charset="0"/>
              </a:rPr>
              <a:t>Office of Civil Rights Investigation </a:t>
            </a:r>
          </a:p>
          <a:p>
            <a:pPr marL="12573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30201"/>
                </a:solidFill>
                <a:latin typeface="Calibri" panose="020F0502020204030204" pitchFamily="34" charset="0"/>
              </a:rPr>
              <a:t>Possible imposition of civil/criminal penalties, fines and sanction</a:t>
            </a:r>
          </a:p>
          <a:p>
            <a:pPr lvl="2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sz="1200" dirty="0" smtClean="0">
              <a:solidFill>
                <a:srgbClr val="03020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948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 your</a:t>
            </a:r>
            <a:r>
              <a:rPr lang="en-US" baseline="0" dirty="0" smtClean="0"/>
              <a:t> password. Use a strong password. Repeat.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908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Select Automatically lock.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387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Choose a time no greater than 15 minutes.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971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Choose Encrypt phone.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353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Plug in your phone and select Encrypt phone.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761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013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Settings and go</a:t>
            </a:r>
            <a:r>
              <a:rPr lang="en-US" baseline="0" dirty="0" smtClean="0"/>
              <a:t> to lock screen on the system tab.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483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Scroll down and find Password, and then set it to On. Then, select change password and choose a strong password for your device. Finally, choose Screen times out after and set it to a period no greater than 15 minutes.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506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turn on remote location services:</a:t>
            </a:r>
          </a:p>
          <a:p>
            <a:r>
              <a:rPr lang="en-US" dirty="0" smtClean="0"/>
              <a:t>Return to the settings screen. Choose</a:t>
            </a:r>
            <a:r>
              <a:rPr lang="en-US" baseline="0" dirty="0" smtClean="0"/>
              <a:t> find my phone.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757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 on Use Find My Phone.</a:t>
            </a:r>
          </a:p>
          <a:p>
            <a:endParaRPr lang="en-US" dirty="0" smtClean="0"/>
          </a:p>
          <a:p>
            <a:r>
              <a:rPr lang="en-US" dirty="0" smtClean="0"/>
              <a:t>With this enabled,</a:t>
            </a:r>
            <a:r>
              <a:rPr lang="en-US" baseline="0" dirty="0" smtClean="0"/>
              <a:t> you can log in to http://www.windowsphone.com/ with your Microsoft account. This will allow you to track the phone, sound an alarm on it, and even remotely wipe it in the event it is lost or stolen.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80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</a:p>
          <a:p>
            <a:r>
              <a:rPr lang="en-US" dirty="0" smtClean="0"/>
              <a:t>Resident kept log of all patients seen including name, MRN (medical record number), DOB, date seen, procedures</a:t>
            </a:r>
          </a:p>
          <a:p>
            <a:r>
              <a:rPr lang="en-US" dirty="0" smtClean="0"/>
              <a:t>Log kept in notebook; notebook stored in backpack; backpack left in car; car stolen</a:t>
            </a:r>
          </a:p>
          <a:p>
            <a:r>
              <a:rPr lang="en-US" dirty="0" smtClean="0"/>
              <a:t>487 patients notified</a:t>
            </a:r>
          </a:p>
          <a:p>
            <a:r>
              <a:rPr lang="en-US" dirty="0" smtClean="0"/>
              <a:t>Self-reported to OCR; OCR not happy</a:t>
            </a:r>
          </a:p>
          <a:p>
            <a:r>
              <a:rPr lang="en-US" dirty="0" smtClean="0"/>
              <a:t>Hundreds of hours of effort lasting over a year</a:t>
            </a:r>
          </a:p>
          <a:p>
            <a:endParaRPr lang="en-US" dirty="0" smtClean="0"/>
          </a:p>
          <a:p>
            <a:r>
              <a:rPr lang="en-US" dirty="0" smtClean="0"/>
              <a:t>Case</a:t>
            </a:r>
            <a:r>
              <a:rPr lang="en-US" baseline="0" dirty="0" smtClean="0"/>
              <a:t> 2</a:t>
            </a:r>
          </a:p>
          <a:p>
            <a:pPr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30201"/>
                </a:solidFill>
                <a:latin typeface="Georgia" pitchFamily="18" charset="0"/>
                <a:ea typeface="ＭＳ Ｐゴシック" pitchFamily="1" charset="-128"/>
              </a:rPr>
              <a:t>Laptop Stolen While Shopping</a:t>
            </a:r>
          </a:p>
          <a:p>
            <a:pPr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30201"/>
                </a:solidFill>
                <a:latin typeface="Georgia" pitchFamily="18" charset="0"/>
                <a:ea typeface="ＭＳ Ｐゴシック" pitchFamily="1" charset="-128"/>
              </a:rPr>
              <a:t>No PHI on hard drive, device was password protected AND encrypted, department inventory details were up to date and centrally available</a:t>
            </a:r>
          </a:p>
          <a:p>
            <a:pPr marL="0" indent="0">
              <a:spcBef>
                <a:spcPct val="20000"/>
              </a:spcBef>
              <a:buFont typeface="Arial" charset="0"/>
              <a:buNone/>
              <a:defRPr/>
            </a:pPr>
            <a:r>
              <a:rPr lang="en-US" dirty="0" smtClean="0">
                <a:solidFill>
                  <a:srgbClr val="030201"/>
                </a:solidFill>
                <a:latin typeface="Georgia" pitchFamily="18" charset="0"/>
                <a:ea typeface="ＭＳ Ｐゴシック" pitchFamily="1" charset="-128"/>
              </a:rPr>
              <a:t>Outcome:  loss of physical asset, no breach, no notification of patients, no notification to federal agencies</a:t>
            </a:r>
          </a:p>
          <a:p>
            <a:pPr marL="0" indent="0">
              <a:spcBef>
                <a:spcPct val="20000"/>
              </a:spcBef>
              <a:buFont typeface="Arial" charset="0"/>
              <a:buNone/>
              <a:defRPr/>
            </a:pPr>
            <a:r>
              <a:rPr lang="en-US" dirty="0" smtClean="0">
                <a:solidFill>
                  <a:srgbClr val="030201"/>
                </a:solidFill>
                <a:latin typeface="Georgia" pitchFamily="18" charset="0"/>
                <a:ea typeface="ＭＳ Ｐゴシック" pitchFamily="1" charset="-128"/>
              </a:rPr>
              <a:t>Lessons Learned:</a:t>
            </a:r>
          </a:p>
          <a:p>
            <a:pPr marL="0" indent="0">
              <a:spcBef>
                <a:spcPct val="20000"/>
              </a:spcBef>
              <a:buFont typeface="Arial" charset="0"/>
              <a:buNone/>
              <a:defRPr/>
            </a:pPr>
            <a:r>
              <a:rPr lang="en-US" dirty="0" smtClean="0">
                <a:solidFill>
                  <a:srgbClr val="030201"/>
                </a:solidFill>
                <a:latin typeface="Georgia" pitchFamily="18" charset="0"/>
                <a:ea typeface="ＭＳ Ｐゴシック" pitchFamily="1" charset="-128"/>
              </a:rPr>
              <a:t>Importance of not storing PHI on hard drive, password protection, encryption</a:t>
            </a:r>
          </a:p>
          <a:p>
            <a:pPr marL="0" indent="0">
              <a:spcBef>
                <a:spcPct val="20000"/>
              </a:spcBef>
              <a:buFont typeface="Arial" charset="0"/>
              <a:buNone/>
              <a:defRPr/>
            </a:pPr>
            <a:r>
              <a:rPr lang="en-US" dirty="0" smtClean="0">
                <a:solidFill>
                  <a:srgbClr val="030201"/>
                </a:solidFill>
                <a:latin typeface="Georgia" pitchFamily="18" charset="0"/>
                <a:ea typeface="ＭＳ Ｐゴシック" pitchFamily="1" charset="-128"/>
              </a:rPr>
              <a:t>Value of central controls, device configuration and inventory</a:t>
            </a:r>
            <a:endParaRPr lang="en-US" sz="2000" dirty="0" smtClean="0">
              <a:solidFill>
                <a:srgbClr val="03020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861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529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example above is called a Caesar</a:t>
            </a:r>
            <a:r>
              <a:rPr lang="en-US" baseline="0" dirty="0" smtClean="0"/>
              <a:t> cipher and is an extremely simple example of a method of cryptography.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30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163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Times are a rough estimate and used as an example</a:t>
            </a:r>
            <a:r>
              <a:rPr lang="en-US" baseline="0" dirty="0" smtClean="0"/>
              <a:t> to illustrate how password length contributes to robustness. Estimates are based on strict brute-force methods and do not account for dictionary (or other intelligent) attacks.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432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10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71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02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11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245B7-3A30-4A07-B129-9060B3F60F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6057900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Z:\Chair's Office\DoM_UW Med Logo\ARTPACK-DOM-UMED\PNG\DOM_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6" y="6149042"/>
            <a:ext cx="2178040" cy="5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01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 marL="640080" indent="-27432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9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>
            <a:lvl2pPr marL="640080" indent="-27432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1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2pPr marL="640080" indent="-27432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pic>
        <p:nvPicPr>
          <p:cNvPr id="2050" name="Picture 2" descr="Z:\Chair's Office\DoM_UW Med Logo\ARTPACK-DOM-UMED\PNG\DOM_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6153912"/>
            <a:ext cx="1641843" cy="3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Z:\Chair's Office\DoM_UW Med Logo\ARTPACK-DOM-UMED\PNG\DOM_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6153912"/>
            <a:ext cx="1641843" cy="3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11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>
            <a:lvl2pPr marL="640080" indent="-27432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>
            <a:lvl2pPr marL="640080" indent="-27432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2" descr="Z:\Chair's Office\DoM_UW Med Logo\ARTPACK-DOM-UMED\PNG\DOM_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6153912"/>
            <a:ext cx="1641843" cy="3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>
            <a:lvl2pPr marL="640080" indent="-27432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>
            <a:lvl2pPr marL="640080" indent="-27432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8A87A34-81AB-432B-8DAE-1953F412C126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97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2" descr="Z:\Chair's Office\DoM_UW Med Logo\ARTPACK-DOM-UMED\PNG\DOM_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6153912"/>
            <a:ext cx="1641843" cy="3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453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9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>
            <a:lvl2pPr marL="640080" indent="-274320">
              <a:buFont typeface="Wingdings" panose="05000000000000000000" pitchFamily="2" charset="2"/>
              <a:buChar char="q"/>
              <a:defRPr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pic>
        <p:nvPicPr>
          <p:cNvPr id="8" name="Picture 2" descr="Z:\Chair's Office\DoM_UW Med Logo\ARTPACK-DOM-UMED\PNG\DOM_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6153912"/>
            <a:ext cx="1641843" cy="3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699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48A87A34-81AB-432B-8DAE-1953F412C126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437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9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" panose="05000000000000000000" pitchFamily="2" charset="2"/>
        <a:buChar char="q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eepass.inf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curity.uwmedicine.org/guidance/role_based/end_user" TargetMode="External"/><Relationship Id="rId5" Type="http://schemas.openxmlformats.org/officeDocument/2006/relationships/hyperlink" Target="https://agilebits.com/onepassword" TargetMode="External"/><Relationship Id="rId4" Type="http://schemas.openxmlformats.org/officeDocument/2006/relationships/hyperlink" Target="http://passwordsafe.sourceforge.net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apple.com/kb/HT494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uwmedicine.org/guidance/technical/email/approved_list.as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uwmedicine.org/guidance/technical/email/caught_phishers.as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u.washington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123contactform.com/form-589412/WASHINGT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itconnect/security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domweb/" TargetMode="External"/><Relationship Id="rId7" Type="http://schemas.openxmlformats.org/officeDocument/2006/relationships/hyperlink" Target="https://ciso.washington.edu/resources/online-trainin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so.washington.edu/resources/risk-advisories/" TargetMode="External"/><Relationship Id="rId5" Type="http://schemas.openxmlformats.org/officeDocument/2006/relationships/hyperlink" Target="https://ciso.washington.edu/" TargetMode="External"/><Relationship Id="rId4" Type="http://schemas.openxmlformats.org/officeDocument/2006/relationships/hyperlink" Target="https://security.uwmedicine.org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ishelp@medicine.washington.edu" TargetMode="External"/><Relationship Id="rId2" Type="http://schemas.openxmlformats.org/officeDocument/2006/relationships/hyperlink" Target="mailto:help@uw.ed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rberusapp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967" y="531471"/>
            <a:ext cx="11449934" cy="1828800"/>
          </a:xfrm>
        </p:spPr>
        <p:txBody>
          <a:bodyPr anchor="t">
            <a:normAutofit fontScale="90000"/>
          </a:bodyPr>
          <a:lstStyle/>
          <a:p>
            <a:r>
              <a:rPr lang="en-US" sz="6600" dirty="0" smtClean="0"/>
              <a:t>Your Role in Data Stewardship</a:t>
            </a:r>
            <a:endParaRPr lang="en-US" sz="6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967" y="1816261"/>
            <a:ext cx="11449934" cy="1828800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The why and how of data security</a:t>
            </a:r>
          </a:p>
          <a:p>
            <a:r>
              <a:rPr lang="en-US" sz="3600" dirty="0"/>
              <a:t>Department of Medicine IT Services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67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Complexity – Strong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the full keyboard.</a:t>
            </a:r>
          </a:p>
          <a:p>
            <a:pPr lvl="1"/>
            <a:r>
              <a:rPr lang="en-US" dirty="0" smtClean="0"/>
              <a:t>Variety in character types and length makes passwords exponentially stronger.</a:t>
            </a:r>
          </a:p>
          <a:p>
            <a:r>
              <a:rPr lang="en-US" dirty="0" smtClean="0"/>
              <a:t>Don’t use single words or names.</a:t>
            </a:r>
          </a:p>
          <a:p>
            <a:r>
              <a:rPr lang="en-US" dirty="0" smtClean="0"/>
              <a:t>String multiple random words together to form a long password.</a:t>
            </a:r>
          </a:p>
          <a:p>
            <a:pPr lvl="1"/>
            <a:r>
              <a:rPr lang="en-US" dirty="0" smtClean="0"/>
              <a:t>Don’t use common phrases.</a:t>
            </a:r>
          </a:p>
          <a:p>
            <a:pPr lvl="1"/>
            <a:r>
              <a:rPr lang="en-US" dirty="0" smtClean="0"/>
              <a:t>Random sentences are a good example.</a:t>
            </a:r>
          </a:p>
          <a:p>
            <a:r>
              <a:rPr lang="en-US" dirty="0" smtClean="0"/>
              <a:t>A strong password (required by policy) must:</a:t>
            </a:r>
          </a:p>
          <a:p>
            <a:pPr lvl="1"/>
            <a:r>
              <a:rPr lang="en-US" dirty="0" smtClean="0"/>
              <a:t>Be at least 8 characters long.</a:t>
            </a:r>
          </a:p>
          <a:p>
            <a:pPr lvl="1"/>
            <a:r>
              <a:rPr lang="en-US" dirty="0" smtClean="0"/>
              <a:t>Mix upper and lower case letters.</a:t>
            </a:r>
          </a:p>
          <a:p>
            <a:pPr lvl="1"/>
            <a:r>
              <a:rPr lang="en-US" dirty="0" smtClean="0"/>
              <a:t>Include numbers and symbols.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Data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Keep all physical restricted and confidential material behind lock and key.</a:t>
            </a:r>
          </a:p>
          <a:p>
            <a:pPr lvl="1"/>
            <a:r>
              <a:rPr lang="en-US" smtClean="0"/>
              <a:t>Lock filing cabinets.</a:t>
            </a:r>
          </a:p>
          <a:p>
            <a:pPr lvl="1"/>
            <a:r>
              <a:rPr lang="en-US" smtClean="0"/>
              <a:t>Lock offices when unattended.</a:t>
            </a:r>
          </a:p>
          <a:p>
            <a:pPr lvl="1"/>
            <a:r>
              <a:rPr lang="en-US" smtClean="0"/>
              <a:t>Lock computers while unattended.</a:t>
            </a:r>
          </a:p>
          <a:p>
            <a:pPr lvl="2"/>
            <a:r>
              <a:rPr lang="en-US" smtClean="0"/>
              <a:t>CTRL + ALT + DEL </a:t>
            </a:r>
            <a:r>
              <a:rPr lang="en-US" smtClean="0">
                <a:sym typeface="Wingdings" panose="05000000000000000000" pitchFamily="2" charset="2"/>
              </a:rPr>
              <a:t> Enter</a:t>
            </a:r>
          </a:p>
          <a:p>
            <a:pPr lvl="2"/>
            <a:r>
              <a:rPr lang="en-US" smtClean="0">
                <a:sym typeface="Wingdings" panose="05000000000000000000" pitchFamily="2" charset="2"/>
              </a:rPr>
              <a:t>Windows Key + L</a:t>
            </a:r>
          </a:p>
          <a:p>
            <a:r>
              <a:rPr lang="en-US" smtClean="0">
                <a:sym typeface="Wingdings" panose="05000000000000000000" pitchFamily="2" charset="2"/>
              </a:rPr>
              <a:t>Maintain responsibility for mobile devices containing restricted and/or confidential material under your control.</a:t>
            </a:r>
          </a:p>
          <a:p>
            <a:pPr lvl="1"/>
            <a:r>
              <a:rPr lang="en-US" smtClean="0">
                <a:sym typeface="Wingdings" panose="05000000000000000000" pitchFamily="2" charset="2"/>
              </a:rPr>
              <a:t>Prevent portable devices from being lost or stolen.</a:t>
            </a:r>
          </a:p>
          <a:p>
            <a:pPr lvl="1"/>
            <a:r>
              <a:rPr lang="en-US" smtClean="0">
                <a:sym typeface="Wingdings" panose="05000000000000000000" pitchFamily="2" charset="2"/>
              </a:rPr>
              <a:t>Don’t allow unauthorized parties potential access to restricted and/or confidential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Passwords and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password does not imply encryption, and encryption does not imply a password.</a:t>
            </a:r>
          </a:p>
          <a:p>
            <a:r>
              <a:rPr lang="en-US" dirty="0" smtClean="0"/>
              <a:t>A password is only a gatekeeper. It protects access to the device not the data stored on it.</a:t>
            </a:r>
          </a:p>
          <a:p>
            <a:r>
              <a:rPr lang="en-US" dirty="0" smtClean="0"/>
              <a:t>Different encryption methods have different means of operation.</a:t>
            </a:r>
          </a:p>
          <a:p>
            <a:pPr lvl="1"/>
            <a:r>
              <a:rPr lang="en-US" dirty="0" smtClean="0"/>
              <a:t>BitLocker, on supported PC’s, doesn’t require any extra passwords.</a:t>
            </a:r>
          </a:p>
          <a:p>
            <a:pPr lvl="1"/>
            <a:r>
              <a:rPr lang="en-US" dirty="0" err="1" smtClean="0"/>
              <a:t>FileVault</a:t>
            </a:r>
            <a:r>
              <a:rPr lang="en-US" dirty="0" smtClean="0"/>
              <a:t> for Macs requires an additional login during startup.</a:t>
            </a:r>
          </a:p>
          <a:p>
            <a:pPr lvl="1"/>
            <a:r>
              <a:rPr lang="en-US" dirty="0" err="1" smtClean="0"/>
              <a:t>TrueCrypt</a:t>
            </a:r>
            <a:r>
              <a:rPr lang="en-US" dirty="0" smtClean="0"/>
              <a:t> always requires passwords.</a:t>
            </a:r>
          </a:p>
          <a:p>
            <a:r>
              <a:rPr lang="en-US" dirty="0" smtClean="0"/>
              <a:t>For maximum security, passwords and encryption must both be used.</a:t>
            </a:r>
          </a:p>
          <a:p>
            <a:r>
              <a:rPr lang="en-US" dirty="0" smtClean="0"/>
              <a:t>All restricted and confidential data stored in locations other than institutional servers must be encrypted and password protected.</a:t>
            </a:r>
          </a:p>
          <a:p>
            <a:r>
              <a:rPr lang="en-US" dirty="0" smtClean="0"/>
              <a:t>We recommend the following methods approved by UW Medicine:</a:t>
            </a:r>
          </a:p>
          <a:p>
            <a:pPr lvl="1"/>
            <a:r>
              <a:rPr lang="en-US" dirty="0" smtClean="0"/>
              <a:t>Windows: BitLocker on compatible devices, </a:t>
            </a:r>
            <a:r>
              <a:rPr lang="en-US" dirty="0" err="1" smtClean="0"/>
              <a:t>TrueCrypt</a:t>
            </a:r>
            <a:endParaRPr lang="en-US" dirty="0" smtClean="0"/>
          </a:p>
          <a:p>
            <a:pPr lvl="1"/>
            <a:r>
              <a:rPr lang="en-US" dirty="0" smtClean="0"/>
              <a:t>Mac: </a:t>
            </a:r>
            <a:r>
              <a:rPr lang="en-US" dirty="0" err="1" smtClean="0"/>
              <a:t>FileVault</a:t>
            </a:r>
            <a:endParaRPr lang="en-US" dirty="0" smtClean="0"/>
          </a:p>
          <a:p>
            <a:pPr lvl="1"/>
            <a:r>
              <a:rPr lang="en-US" dirty="0" smtClean="0"/>
              <a:t>Mobile storage devices: </a:t>
            </a:r>
            <a:r>
              <a:rPr lang="en-US" dirty="0" err="1" smtClean="0"/>
              <a:t>TrueCrypt</a:t>
            </a:r>
            <a:endParaRPr lang="en-US" dirty="0" smtClean="0"/>
          </a:p>
          <a:p>
            <a:pPr lvl="2"/>
            <a:r>
              <a:rPr lang="en-US" dirty="0" smtClean="0"/>
              <a:t>Hardware-encrypted flash drives – Kingston </a:t>
            </a:r>
            <a:r>
              <a:rPr lang="en-US" dirty="0" err="1" smtClean="0"/>
              <a:t>DataTraveler</a:t>
            </a:r>
            <a:r>
              <a:rPr lang="en-US" dirty="0" smtClean="0"/>
              <a:t> 4000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Password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Don’t leave passwords on Sticky Notes (physical or digital).</a:t>
            </a:r>
          </a:p>
          <a:p>
            <a:pPr lvl="1"/>
            <a:r>
              <a:rPr lang="en-US" smtClean="0"/>
              <a:t>A password safe program utilizing industry-standard encryption methods can be used to store difficult to remember passwords.</a:t>
            </a:r>
          </a:p>
          <a:p>
            <a:pPr lvl="1"/>
            <a:r>
              <a:rPr lang="en-US" smtClean="0"/>
              <a:t>This makes using a unique password for each account easier.</a:t>
            </a:r>
          </a:p>
          <a:p>
            <a:pPr lvl="1"/>
            <a:r>
              <a:rPr lang="en-US" smtClean="0"/>
              <a:t>The master password should be exceptionally strong. If compromised, all the accounts are at risk.</a:t>
            </a:r>
          </a:p>
          <a:p>
            <a:pPr lvl="1"/>
            <a:r>
              <a:rPr lang="en-US" smtClean="0"/>
              <a:t>We recommend using a password safe.</a:t>
            </a:r>
          </a:p>
          <a:p>
            <a:pPr lvl="2"/>
            <a:r>
              <a:rPr lang="en-US" smtClean="0"/>
              <a:t>KeePass - </a:t>
            </a:r>
            <a:r>
              <a:rPr lang="en-US" smtClean="0">
                <a:hlinkClick r:id="rId3"/>
              </a:rPr>
              <a:t>http://keepass.info</a:t>
            </a:r>
            <a:endParaRPr lang="en-US" smtClean="0"/>
          </a:p>
          <a:p>
            <a:pPr lvl="2"/>
            <a:r>
              <a:rPr lang="en-US" smtClean="0"/>
              <a:t>Password Safe - </a:t>
            </a:r>
            <a:r>
              <a:rPr lang="en-US" smtClean="0">
                <a:hlinkClick r:id="rId4"/>
              </a:rPr>
              <a:t>http://passwordsafe.sourceforge.net</a:t>
            </a:r>
            <a:endParaRPr lang="en-US" smtClean="0"/>
          </a:p>
          <a:p>
            <a:pPr lvl="2"/>
            <a:r>
              <a:rPr lang="en-US" smtClean="0"/>
              <a:t>1Password - </a:t>
            </a:r>
            <a:r>
              <a:rPr lang="en-US" smtClean="0">
                <a:hlinkClick r:id="rId5"/>
              </a:rPr>
              <a:t>https://agilebits.com/onepassword</a:t>
            </a:r>
            <a:endParaRPr lang="en-US" smtClean="0"/>
          </a:p>
          <a:p>
            <a:r>
              <a:rPr lang="en-US" smtClean="0"/>
              <a:t>Your password should be known only to you.</a:t>
            </a:r>
          </a:p>
          <a:p>
            <a:r>
              <a:rPr lang="en-US" smtClean="0"/>
              <a:t>Department of Medicine IT Services, UW Medicine IT Services, and UW-IT staff members will never ask you for your password.</a:t>
            </a:r>
          </a:p>
          <a:p>
            <a:pPr lvl="1"/>
            <a:r>
              <a:rPr lang="en-US" smtClean="0"/>
              <a:t>We don’t want it.</a:t>
            </a:r>
          </a:p>
          <a:p>
            <a:r>
              <a:rPr lang="en-US" smtClean="0"/>
              <a:t>UW Medicine password policy and recommendations can be found here: </a:t>
            </a:r>
            <a:r>
              <a:rPr lang="en-US" smtClean="0">
                <a:hlinkClick r:id="rId6"/>
              </a:rPr>
              <a:t>https://security.uwmedicine.org/guidance/role_based/end_user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Use computing in place whenever possible.</a:t>
            </a:r>
          </a:p>
          <a:p>
            <a:pPr lvl="1"/>
            <a:r>
              <a:rPr lang="en-US" dirty="0"/>
              <a:t>Terminal services, remote desktop, and/or webmail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Data should be stored only on institutional servers and systems unless there is a compelling reason not to.</a:t>
            </a:r>
          </a:p>
          <a:p>
            <a:pPr lvl="1"/>
            <a:r>
              <a:rPr lang="en-US" dirty="0" smtClean="0"/>
              <a:t>User is responsible for security of removed data.</a:t>
            </a:r>
          </a:p>
          <a:p>
            <a:pPr lvl="1"/>
            <a:r>
              <a:rPr lang="en-US" dirty="0" smtClean="0"/>
              <a:t>The device data is transferred to must be encrypted and password protected.</a:t>
            </a:r>
          </a:p>
          <a:p>
            <a:r>
              <a:rPr lang="en-US" dirty="0" smtClean="0"/>
              <a:t>Any data stored on local computers, laptops, flash drives, or mobile devices must be encrypted and removed when the need no longer persists.</a:t>
            </a:r>
          </a:p>
          <a:p>
            <a:r>
              <a:rPr lang="en-US" dirty="0" smtClean="0"/>
              <a:t>Sensitive information must never be stored with a cloud-service provider without an appropriate contract. BAA, DSA, etc. </a:t>
            </a:r>
            <a:r>
              <a:rPr lang="en-US" sz="1300" dirty="0" smtClean="0"/>
              <a:t>(https://security.uwmedicine.org/guidance/technical/legal_agreements/default.asp)</a:t>
            </a:r>
          </a:p>
          <a:p>
            <a:pPr lvl="1"/>
            <a:r>
              <a:rPr lang="en-US" dirty="0" smtClean="0"/>
              <a:t>These include (but are not limited to): Dropbox, Google Drive, Box, SkyDrive, </a:t>
            </a:r>
            <a:r>
              <a:rPr lang="en-US" dirty="0" err="1" smtClean="0"/>
              <a:t>iCloud</a:t>
            </a:r>
            <a:r>
              <a:rPr lang="en-US" dirty="0" smtClean="0"/>
              <a:t>, </a:t>
            </a:r>
            <a:r>
              <a:rPr lang="en-US" dirty="0" err="1" smtClean="0"/>
              <a:t>SpiderOak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Data stored on these services is no longer under institutional control and can be compromised.</a:t>
            </a:r>
          </a:p>
          <a:p>
            <a:pPr lvl="1"/>
            <a:r>
              <a:rPr lang="en-US" dirty="0" smtClean="0"/>
              <a:t>SkyDrive Pro, provided by the UW is certified for confidential data such as PHI.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Smartphone/Tablet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Use a strong password to lock the device.</a:t>
            </a:r>
          </a:p>
          <a:p>
            <a:r>
              <a:rPr lang="en-US" dirty="0" smtClean="0"/>
              <a:t>Enable encryption.</a:t>
            </a:r>
          </a:p>
          <a:p>
            <a:pPr lvl="1"/>
            <a:r>
              <a:rPr lang="en-US" dirty="0" smtClean="0"/>
              <a:t>iPhones/iPads do this automatically with an unlock password.</a:t>
            </a:r>
          </a:p>
          <a:p>
            <a:pPr lvl="1"/>
            <a:r>
              <a:rPr lang="en-US" dirty="0" smtClean="0"/>
              <a:t>Removable SD cards should be encrypted as well.</a:t>
            </a:r>
          </a:p>
          <a:p>
            <a:r>
              <a:rPr lang="en-US" dirty="0" smtClean="0"/>
              <a:t>Set an automatic lockout timer on the device.</a:t>
            </a:r>
          </a:p>
          <a:p>
            <a:pPr lvl="1"/>
            <a:r>
              <a:rPr lang="en-US" dirty="0" smtClean="0"/>
              <a:t>No greater than 15 minutes.</a:t>
            </a:r>
          </a:p>
          <a:p>
            <a:pPr lvl="1"/>
            <a:r>
              <a:rPr lang="en-US" dirty="0" smtClean="0"/>
              <a:t>Shorter lock times are highly recommended.</a:t>
            </a:r>
          </a:p>
          <a:p>
            <a:r>
              <a:rPr lang="en-US" dirty="0" smtClean="0"/>
              <a:t>Don’t use cloud backup services.</a:t>
            </a:r>
          </a:p>
          <a:p>
            <a:pPr lvl="1"/>
            <a:r>
              <a:rPr lang="en-US" dirty="0" err="1" smtClean="0"/>
              <a:t>iOS</a:t>
            </a:r>
            <a:r>
              <a:rPr lang="en-US" dirty="0" smtClean="0"/>
              <a:t> devices – Use iTunes </a:t>
            </a:r>
            <a:r>
              <a:rPr lang="en-US" dirty="0"/>
              <a:t>encrypted backups (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support.apple.com/kb/HT4946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Android devices – Helium (available in the Play Store)</a:t>
            </a:r>
          </a:p>
          <a:p>
            <a:r>
              <a:rPr lang="en-US" dirty="0" smtClean="0"/>
              <a:t>Initiate a device wipe after 10 failed password attempts.</a:t>
            </a:r>
          </a:p>
          <a:p>
            <a:pPr lvl="1"/>
            <a:r>
              <a:rPr lang="en-US" dirty="0" smtClean="0"/>
              <a:t>Most devices initiate a timed lockout after a certain number of failed password attempts.</a:t>
            </a:r>
          </a:p>
          <a:p>
            <a:pPr lvl="1"/>
            <a:r>
              <a:rPr lang="en-US" dirty="0" smtClean="0"/>
              <a:t>Android does not have this capability.</a:t>
            </a:r>
          </a:p>
          <a:p>
            <a:r>
              <a:rPr lang="en-US" dirty="0" smtClean="0"/>
              <a:t>Don’t store data on the SIM card (contacts, SMS,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Smartphones store data on internal storage by default. Non-smartphones sometimes store contacts and SMS messages directly on the SIM card. This must be avoided for restricted and confidential data.</a:t>
            </a:r>
          </a:p>
        </p:txBody>
      </p:sp>
    </p:spTree>
    <p:extLst>
      <p:ext uri="{BB962C8B-B14F-4D97-AF65-F5344CB8AC3E}">
        <p14:creationId xmlns:p14="http://schemas.microsoft.com/office/powerpoint/2010/main" val="40880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Email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All email containing Restricted or Confidential data must be secured in transport.</a:t>
            </a:r>
          </a:p>
          <a:p>
            <a:pPr lvl="1"/>
            <a:r>
              <a:rPr lang="en-US" dirty="0" smtClean="0"/>
              <a:t>Encrypted connections must be used between email servers.</a:t>
            </a:r>
          </a:p>
          <a:p>
            <a:r>
              <a:rPr lang="en-US" dirty="0" smtClean="0"/>
              <a:t>Messages between University email systems (Outpost, UW Exchange, and UW </a:t>
            </a:r>
            <a:r>
              <a:rPr lang="en-US" dirty="0" err="1" smtClean="0"/>
              <a:t>Deskmail</a:t>
            </a:r>
            <a:r>
              <a:rPr lang="en-US" dirty="0" smtClean="0"/>
              <a:t>) and some recipients are automatically encrypted.</a:t>
            </a:r>
          </a:p>
          <a:p>
            <a:pPr lvl="1"/>
            <a:r>
              <a:rPr lang="en-US" dirty="0" smtClean="0"/>
              <a:t>This encryption only applies to message data while it moves between servers. It likely will not be encrypted once it reaches its destination mail server.</a:t>
            </a:r>
          </a:p>
          <a:p>
            <a:pPr lvl="1"/>
            <a:r>
              <a:rPr lang="en-US" dirty="0"/>
              <a:t>UW Google Apps should NOT be used for University business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Restricted or Confidential information sent over email must be delivered to a secure system.</a:t>
            </a:r>
          </a:p>
          <a:p>
            <a:pPr lvl="1"/>
            <a:r>
              <a:rPr lang="en-US" dirty="0" smtClean="0"/>
              <a:t>UW Medicine maintains a list of pre-approved email systems on their site: </a:t>
            </a:r>
            <a:r>
              <a:rPr lang="en-US" dirty="0" smtClean="0">
                <a:hlinkClick r:id="rId3"/>
              </a:rPr>
              <a:t>https://security.uwmedicine.org/guidance/technical/email/approved_list.asp</a:t>
            </a:r>
            <a:r>
              <a:rPr lang="en-US" dirty="0" smtClean="0"/>
              <a:t>.</a:t>
            </a:r>
          </a:p>
          <a:p>
            <a:r>
              <a:rPr lang="en-US" dirty="0" smtClean="0"/>
              <a:t>Email in Outlook (and other email clients) is cached on the local machine, as are any attachments you open from email messages.</a:t>
            </a:r>
          </a:p>
          <a:p>
            <a:pPr lvl="1"/>
            <a:r>
              <a:rPr lang="en-US" dirty="0" smtClean="0"/>
              <a:t>This information can be retrieved offline if the local storage of the device is not encrypted.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Email Safety – Phishing and Other Scams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Never open email attachments if you don’t know the sender.</a:t>
            </a:r>
          </a:p>
          <a:p>
            <a:pPr lvl="1"/>
            <a:r>
              <a:rPr lang="en-US" dirty="0" smtClean="0"/>
              <a:t>If an attachment is at all suspicious (the filename ends in .exe or .zip, or it doesn’t make sense), don’t open it.</a:t>
            </a:r>
          </a:p>
          <a:p>
            <a:r>
              <a:rPr lang="en-US" dirty="0" smtClean="0"/>
              <a:t>Email addresses can be spoofed. Don’t trust an email just because of who it shows it came from.</a:t>
            </a:r>
          </a:p>
          <a:p>
            <a:r>
              <a:rPr lang="en-US" dirty="0" smtClean="0"/>
              <a:t>Recognize bogus links in phishing emails.</a:t>
            </a:r>
          </a:p>
          <a:p>
            <a:pPr lvl="1"/>
            <a:r>
              <a:rPr lang="en-US" dirty="0" smtClean="0"/>
              <a:t>Hover your cursor over the hyperlink. The URL (web address) it links to will be displayed somewhere on your screen.</a:t>
            </a:r>
          </a:p>
          <a:p>
            <a:r>
              <a:rPr lang="en-US" dirty="0" smtClean="0"/>
              <a:t>If the context of the message doesn’t make sense to you, don’t open it.</a:t>
            </a:r>
          </a:p>
          <a:p>
            <a:pPr lvl="1"/>
            <a:r>
              <a:rPr lang="en-US" dirty="0" smtClean="0"/>
              <a:t>If you’re not expecting an email from the IRS, it’s most likely not a legitimate message.</a:t>
            </a:r>
          </a:p>
          <a:p>
            <a:r>
              <a:rPr lang="en-US" dirty="0" smtClean="0"/>
              <a:t>UW Medicine page on phishing emails: </a:t>
            </a:r>
            <a:r>
              <a:rPr lang="en-US" dirty="0">
                <a:hlinkClick r:id="rId3"/>
              </a:rPr>
              <a:t>https://security.uwmedicine.org/guidance/technical/email/caught_phishers.asp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Phishing Email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From:</a:t>
            </a:r>
            <a:r>
              <a:rPr lang="en-US" sz="24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UNIVERSITY OF WASHINGTON [</a:t>
            </a:r>
            <a:r>
              <a:rPr lang="en-US" sz="2400" u="sng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hlinkClick r:id="rId3"/>
              </a:rPr>
              <a:t>mailto:helpdesk@u.washington.edu</a:t>
            </a:r>
            <a:r>
              <a:rPr lang="en-US" sz="24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] </a:t>
            </a:r>
            <a:br>
              <a:rPr lang="en-US" sz="24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Sent:</a:t>
            </a:r>
            <a:r>
              <a:rPr lang="en-US" sz="24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Monday, May 27, 2013 9:28 AM</a:t>
            </a:r>
            <a:br>
              <a:rPr lang="en-US" sz="24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To:</a:t>
            </a:r>
            <a:r>
              <a:rPr lang="en-US" sz="24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You</a:t>
            </a:r>
            <a:br>
              <a:rPr lang="en-US" sz="24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Subject:</a:t>
            </a:r>
            <a:r>
              <a:rPr lang="en-US" sz="24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Helpdesk - University of Washington 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Dear Colleague,</a:t>
            </a:r>
            <a:r>
              <a:rPr lang="en-US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</a:rPr>
              <a:t>​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University of Washington have upgraded the University's Webmail servers to the new and more secured 2013 versions.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This will enable your webmail take a new look, with new functions and anti-spam security.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You are hereby advised to upgrade to the University's 2013 Webmail version to enable advanced features.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Please "Click" and "Follow" the instructions on the link below for the required Upgrade;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hlinkClick r:id="rId4"/>
              </a:rPr>
              <a:t>http:/www.washington.edu/HelpDesk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University of Washington• 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NE Columbia Rd Seattle, WA 98105• (206) 543-2100•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Copyright © 2013 UNIVERSITY OF WASHINGTON. All rights reserved.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--------------------------------------------------------------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 Computer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Install software updates as available.</a:t>
            </a:r>
          </a:p>
          <a:p>
            <a:pPr lvl="1"/>
            <a:r>
              <a:rPr lang="en-US" dirty="0" smtClean="0"/>
              <a:t>Modern browsers greatly improve browsing safety.</a:t>
            </a:r>
          </a:p>
          <a:p>
            <a:r>
              <a:rPr lang="en-US" dirty="0" smtClean="0"/>
              <a:t>If entering sensitive information into a form on a web page make sure that the connection to the site is encrypted.</a:t>
            </a:r>
          </a:p>
          <a:p>
            <a:pPr lvl="1"/>
            <a:r>
              <a:rPr lang="en-US" dirty="0" smtClean="0"/>
              <a:t>Chrome, Firefox, and Internet Explorer all show grey lock icons next to the address bar.</a:t>
            </a:r>
          </a:p>
          <a:p>
            <a:pPr lvl="1"/>
            <a:r>
              <a:rPr lang="en-US" dirty="0" smtClean="0"/>
              <a:t>Web addresses begin with ‘https://’ instead of ‘http://’</a:t>
            </a:r>
          </a:p>
          <a:p>
            <a:r>
              <a:rPr lang="en-US" dirty="0" smtClean="0"/>
              <a:t>Don’t run questionable programs.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Youtube</a:t>
            </a:r>
            <a:r>
              <a:rPr lang="en-US" dirty="0" smtClean="0"/>
              <a:t> Video Downloader” is one example.</a:t>
            </a:r>
          </a:p>
          <a:p>
            <a:r>
              <a:rPr lang="en-US" dirty="0" smtClean="0"/>
              <a:t>Don’t click on questionable links.</a:t>
            </a:r>
          </a:p>
          <a:p>
            <a:pPr lvl="1"/>
            <a:r>
              <a:rPr lang="en-US" dirty="0" smtClean="0"/>
              <a:t>There’s no such thing as a ‘1 millionth visitor’ prize.</a:t>
            </a:r>
          </a:p>
          <a:p>
            <a:r>
              <a:rPr lang="en-US" dirty="0" smtClean="0"/>
              <a:t>Be wary of your activities on “open” Wi-Fi networks.</a:t>
            </a:r>
          </a:p>
          <a:p>
            <a:pPr lvl="1"/>
            <a:r>
              <a:rPr lang="en-US" dirty="0" smtClean="0"/>
              <a:t>If you don’t have to enter a password to connect, it is not secure.</a:t>
            </a:r>
          </a:p>
          <a:p>
            <a:pPr lvl="2"/>
            <a:r>
              <a:rPr lang="en-US" dirty="0" smtClean="0"/>
              <a:t>Network passwords that have been entered once and are automatically stored are an exception.</a:t>
            </a:r>
          </a:p>
          <a:p>
            <a:pPr lvl="1"/>
            <a:r>
              <a:rPr lang="en-US" dirty="0" smtClean="0"/>
              <a:t>The UW wireless network is an open network.</a:t>
            </a:r>
          </a:p>
          <a:p>
            <a:r>
              <a:rPr lang="en-US" dirty="0" smtClean="0"/>
              <a:t>More Information: </a:t>
            </a:r>
            <a:r>
              <a:rPr lang="en-US" dirty="0" smtClean="0">
                <a:hlinkClick r:id="rId3"/>
              </a:rPr>
              <a:t>https://www.washington.edu/itconnect/security/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89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Workshop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Education on data security.</a:t>
            </a:r>
          </a:p>
          <a:p>
            <a:r>
              <a:rPr lang="en-US" dirty="0" smtClean="0"/>
              <a:t>Information on how to bring your computing devices into compliance.</a:t>
            </a:r>
          </a:p>
          <a:p>
            <a:pPr lvl="1"/>
            <a:r>
              <a:rPr lang="en-US" dirty="0" smtClean="0"/>
              <a:t>Which devices are included.</a:t>
            </a:r>
          </a:p>
          <a:p>
            <a:r>
              <a:rPr lang="en-US" dirty="0" smtClean="0"/>
              <a:t>Where to find assistance with becoming compliant.</a:t>
            </a:r>
          </a:p>
        </p:txBody>
      </p:sp>
    </p:spTree>
    <p:extLst>
      <p:ext uri="{BB962C8B-B14F-4D97-AF65-F5344CB8AC3E}">
        <p14:creationId xmlns:p14="http://schemas.microsoft.com/office/powerpoint/2010/main" val="30211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Unencrypted Site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37" y="1976437"/>
            <a:ext cx="93059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Encrypted Site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37" y="1814512"/>
            <a:ext cx="93059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 </a:t>
            </a:r>
            <a:r>
              <a:rPr lang="en-US" dirty="0" err="1" smtClean="0"/>
              <a:t>NetID</a:t>
            </a:r>
            <a:r>
              <a:rPr lang="en-US" dirty="0" smtClean="0"/>
              <a:t> Login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905300" y="1600200"/>
            <a:ext cx="6695726" cy="4495800"/>
          </a:xfrm>
        </p:spPr>
      </p:pic>
      <p:sp>
        <p:nvSpPr>
          <p:cNvPr id="5" name="Rectangle 4"/>
          <p:cNvSpPr/>
          <p:nvPr/>
        </p:nvSpPr>
        <p:spPr>
          <a:xfrm>
            <a:off x="3568940" y="1919695"/>
            <a:ext cx="1996440" cy="210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Secure Remote Access of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Utilize the Department of Medicine’s </a:t>
            </a:r>
            <a:r>
              <a:rPr lang="en-US" dirty="0" err="1" smtClean="0"/>
              <a:t>NetExtender</a:t>
            </a:r>
            <a:r>
              <a:rPr lang="en-US" dirty="0" smtClean="0"/>
              <a:t> SSL VPN or AMC’s Juniper SSL VPN service for remotely accessing UW resources.</a:t>
            </a:r>
          </a:p>
          <a:p>
            <a:pPr lvl="1"/>
            <a:r>
              <a:rPr lang="en-US" dirty="0" smtClean="0"/>
              <a:t>Use a terminal server or remote desktop access to your workstation.</a:t>
            </a:r>
          </a:p>
          <a:p>
            <a:r>
              <a:rPr lang="en-US" dirty="0" smtClean="0"/>
              <a:t>Avoid using computers you are not personally responsible for to access University resources.</a:t>
            </a:r>
          </a:p>
          <a:p>
            <a:r>
              <a:rPr lang="en-US" dirty="0"/>
              <a:t>Only store sensitive material on mobile devices if it is absolutely necessary.</a:t>
            </a:r>
          </a:p>
          <a:p>
            <a:pPr lvl="1"/>
            <a:r>
              <a:rPr lang="en-US" dirty="0"/>
              <a:t>Make sure that the storage of the mobile device is properly encrypted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Department of Medicine Intranet Site: </a:t>
            </a:r>
            <a:r>
              <a:rPr lang="en-US" dirty="0" smtClean="0">
                <a:hlinkClick r:id="rId3"/>
              </a:rPr>
              <a:t>http://depts.washington.edu/domweb/</a:t>
            </a:r>
            <a:endParaRPr lang="en-US" dirty="0" smtClean="0"/>
          </a:p>
          <a:p>
            <a:r>
              <a:rPr lang="en-US" dirty="0" smtClean="0"/>
              <a:t>UW Medicine Security: </a:t>
            </a:r>
            <a:r>
              <a:rPr lang="en-US" dirty="0" smtClean="0">
                <a:hlinkClick r:id="rId4"/>
              </a:rPr>
              <a:t>https://security.uwmedicine.org/</a:t>
            </a:r>
            <a:endParaRPr lang="en-US" dirty="0" smtClean="0"/>
          </a:p>
          <a:p>
            <a:r>
              <a:rPr lang="en-US" dirty="0" smtClean="0"/>
              <a:t>The Office of the Chief Information Security Officer for the UW provides resources on their site regarding safe computing - </a:t>
            </a:r>
            <a:r>
              <a:rPr lang="en-US" dirty="0" smtClean="0">
                <a:hlinkClick r:id="rId5"/>
              </a:rPr>
              <a:t>https://ciso.washington.edu/</a:t>
            </a:r>
            <a:endParaRPr lang="en-US" dirty="0" smtClean="0"/>
          </a:p>
          <a:p>
            <a:pPr lvl="1"/>
            <a:r>
              <a:rPr lang="en-US" dirty="0" smtClean="0"/>
              <a:t>Risk Advisories and Best Practices - </a:t>
            </a:r>
            <a:r>
              <a:rPr lang="en-US" dirty="0" smtClean="0">
                <a:hlinkClick r:id="rId6"/>
              </a:rPr>
              <a:t>https://ciso.washington.edu/resources/risk-advisories/</a:t>
            </a:r>
            <a:endParaRPr lang="en-US" dirty="0" smtClean="0"/>
          </a:p>
          <a:p>
            <a:pPr lvl="1"/>
            <a:r>
              <a:rPr lang="en-US" dirty="0" smtClean="0"/>
              <a:t>Online Training - </a:t>
            </a:r>
            <a:r>
              <a:rPr lang="en-US" dirty="0" smtClean="0">
                <a:hlinkClick r:id="rId7"/>
              </a:rPr>
              <a:t>https://ciso.washington.edu/resources/online-training/</a:t>
            </a:r>
            <a:endParaRPr lang="en-US" dirty="0" smtClean="0"/>
          </a:p>
          <a:p>
            <a:r>
              <a:rPr lang="en-US" dirty="0" smtClean="0"/>
              <a:t>A copy of this presentation, as well as technical documentation for securing computers and mobile devices, will be emailed to you.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32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Laptop Encryption 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Mac</a:t>
            </a:r>
          </a:p>
          <a:p>
            <a:pPr lvl="1"/>
            <a:r>
              <a:rPr lang="en-US" dirty="0" err="1" smtClean="0"/>
              <a:t>FileVault</a:t>
            </a:r>
            <a:r>
              <a:rPr lang="en-US" dirty="0" smtClean="0"/>
              <a:t> 2 - Mac OS X 10.6 “Snow Leopard”</a:t>
            </a:r>
          </a:p>
          <a:p>
            <a:pPr lvl="2"/>
            <a:r>
              <a:rPr lang="en-US" dirty="0" smtClean="0"/>
              <a:t>Older version of OS X will not encrypt the entire disk.</a:t>
            </a:r>
          </a:p>
          <a:p>
            <a:r>
              <a:rPr lang="en-US" dirty="0" smtClean="0"/>
              <a:t>Windows</a:t>
            </a:r>
          </a:p>
          <a:p>
            <a:pPr lvl="1"/>
            <a:r>
              <a:rPr lang="en-US" dirty="0" smtClean="0"/>
              <a:t>BitLocker – Windows Vista or 7 Ultimate or Enterprise, or Windows 8 Pro or Enterprise.</a:t>
            </a:r>
          </a:p>
          <a:p>
            <a:pPr lvl="2"/>
            <a:r>
              <a:rPr lang="en-US" dirty="0" smtClean="0"/>
              <a:t>TPM chip or dedicated USB flash drive.</a:t>
            </a:r>
          </a:p>
          <a:p>
            <a:pPr lvl="1"/>
            <a:r>
              <a:rPr lang="en-US" dirty="0" err="1" smtClean="0"/>
              <a:t>TrueCrypt</a:t>
            </a:r>
            <a:r>
              <a:rPr lang="en-US" dirty="0" smtClean="0"/>
              <a:t> – No special requirements; requires a password during computer startup.</a:t>
            </a:r>
          </a:p>
          <a:p>
            <a:pPr lvl="2"/>
            <a:r>
              <a:rPr lang="en-US" smtClean="0"/>
              <a:t>Blank CD for recovery disk.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Get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UW IT</a:t>
            </a:r>
          </a:p>
          <a:p>
            <a:pPr lvl="1"/>
            <a:r>
              <a:rPr lang="en-US" dirty="0" smtClean="0"/>
              <a:t>206.221.5000</a:t>
            </a:r>
          </a:p>
          <a:p>
            <a:pPr lvl="1"/>
            <a:r>
              <a:rPr lang="en-US" dirty="0" smtClean="0">
                <a:hlinkClick r:id="rId2"/>
              </a:rPr>
              <a:t>help@uw.edu</a:t>
            </a:r>
            <a:endParaRPr lang="en-US" dirty="0" smtClean="0"/>
          </a:p>
          <a:p>
            <a:r>
              <a:rPr lang="en-US" dirty="0" smtClean="0"/>
              <a:t>Department of Medicine IT Services</a:t>
            </a:r>
          </a:p>
          <a:p>
            <a:pPr lvl="1"/>
            <a:r>
              <a:rPr lang="en-US" dirty="0" smtClean="0"/>
              <a:t>206.616.8805</a:t>
            </a:r>
          </a:p>
          <a:p>
            <a:pPr lvl="1"/>
            <a:r>
              <a:rPr lang="en-US" smtClean="0">
                <a:hlinkClick r:id="rId3"/>
              </a:rPr>
              <a:t>ishelp@medicine.washington.edu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95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967" y="531471"/>
            <a:ext cx="11449934" cy="1828800"/>
          </a:xfrm>
        </p:spPr>
        <p:txBody>
          <a:bodyPr anchor="t">
            <a:normAutofit/>
          </a:bodyPr>
          <a:lstStyle/>
          <a:p>
            <a:r>
              <a:rPr lang="en-US" sz="6600" dirty="0" smtClean="0"/>
              <a:t>End of Presentation</a:t>
            </a:r>
            <a:endParaRPr lang="en-US" sz="6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967" y="1816260"/>
            <a:ext cx="11449934" cy="2385349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sz="2400" b="1" dirty="0"/>
          </a:p>
          <a:p>
            <a:pPr>
              <a:lnSpc>
                <a:spcPct val="100000"/>
              </a:lnSpc>
            </a:pPr>
            <a:r>
              <a:rPr lang="en-US" sz="2400" dirty="0"/>
              <a:t>Appendix A – </a:t>
            </a:r>
            <a:r>
              <a:rPr lang="en-US" sz="2400" dirty="0" err="1"/>
              <a:t>iOS</a:t>
            </a:r>
            <a:r>
              <a:rPr lang="en-US" sz="2400" dirty="0"/>
              <a:t> Device Security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Appendix B – Android Device Security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Appendix C – Windows Phone Security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Appendix D – Additional Information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93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967" y="531471"/>
            <a:ext cx="11449934" cy="1828800"/>
          </a:xfrm>
        </p:spPr>
        <p:txBody>
          <a:bodyPr anchor="t">
            <a:normAutofit/>
          </a:bodyPr>
          <a:lstStyle/>
          <a:p>
            <a:r>
              <a:rPr lang="en-US" sz="6600" dirty="0" smtClean="0"/>
              <a:t>iPhone/iPad Security</a:t>
            </a:r>
            <a:endParaRPr lang="en-US" sz="6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967" y="1816260"/>
            <a:ext cx="11449934" cy="2385349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b="1" dirty="0" smtClean="0"/>
              <a:t>Appendix A</a:t>
            </a:r>
          </a:p>
        </p:txBody>
      </p:sp>
    </p:spTree>
    <p:extLst>
      <p:ext uri="{BB962C8B-B14F-4D97-AF65-F5344CB8AC3E}">
        <p14:creationId xmlns:p14="http://schemas.microsoft.com/office/powerpoint/2010/main" val="21820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Device Encryption (iPhone, iPad)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63" y="1600200"/>
            <a:ext cx="5994400" cy="4495800"/>
          </a:xfrm>
        </p:spPr>
      </p:pic>
      <p:sp>
        <p:nvSpPr>
          <p:cNvPr id="5" name="Rectangle 4"/>
          <p:cNvSpPr/>
          <p:nvPr/>
        </p:nvSpPr>
        <p:spPr>
          <a:xfrm>
            <a:off x="8171245" y="5351201"/>
            <a:ext cx="723900" cy="7447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Data Stewardship?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Being personally and professionally responsible and accountable for the safeguarding of confidential and/or patient information to minimize the risk of a breach.</a:t>
            </a:r>
          </a:p>
          <a:p>
            <a:r>
              <a:rPr lang="en-US" dirty="0" smtClean="0"/>
              <a:t>Included information types (electronic or paper):</a:t>
            </a:r>
          </a:p>
          <a:p>
            <a:pPr lvl="1"/>
            <a:r>
              <a:rPr lang="en-US" b="1" u="sng" dirty="0" smtClean="0"/>
              <a:t>Confidential</a:t>
            </a:r>
            <a:r>
              <a:rPr lang="en-US" dirty="0" smtClean="0"/>
              <a:t> – Protection of data required by law</a:t>
            </a:r>
          </a:p>
          <a:p>
            <a:pPr lvl="2"/>
            <a:r>
              <a:rPr lang="en-US" b="1" i="1" dirty="0" smtClean="0"/>
              <a:t>PHI</a:t>
            </a:r>
            <a:r>
              <a:rPr lang="en-US" dirty="0" smtClean="0"/>
              <a:t> - Protected by HIPAA</a:t>
            </a:r>
          </a:p>
          <a:p>
            <a:pPr lvl="2"/>
            <a:r>
              <a:rPr lang="en-US" b="1" i="1" dirty="0" smtClean="0"/>
              <a:t>Individual Student Records </a:t>
            </a:r>
            <a:r>
              <a:rPr lang="en-US" dirty="0" smtClean="0"/>
              <a:t>- Protected by FERPA</a:t>
            </a:r>
          </a:p>
          <a:p>
            <a:pPr lvl="2"/>
            <a:r>
              <a:rPr lang="en-US" b="1" i="1" dirty="0" smtClean="0"/>
              <a:t>Individual Financial Information </a:t>
            </a:r>
            <a:r>
              <a:rPr lang="en-US" dirty="0" smtClean="0"/>
              <a:t>(e.g., credit card, bank) and </a:t>
            </a:r>
            <a:r>
              <a:rPr lang="en-US" b="1" i="1" dirty="0" smtClean="0"/>
              <a:t>Personal Information  </a:t>
            </a:r>
            <a:r>
              <a:rPr lang="en-US" dirty="0" smtClean="0"/>
              <a:t>(e.g., social security #, driver’s license #) – Protected by Washington state’s Personal Information law</a:t>
            </a:r>
          </a:p>
          <a:p>
            <a:pPr lvl="2"/>
            <a:r>
              <a:rPr lang="en-US" b="1" i="1" dirty="0" smtClean="0"/>
              <a:t>Other Personal Information </a:t>
            </a:r>
            <a:r>
              <a:rPr lang="en-US" dirty="0" smtClean="0"/>
              <a:t>(e.g.,  home address, personal contact information, performance reviews) – Protected  by Washington state’s public records law</a:t>
            </a:r>
          </a:p>
          <a:p>
            <a:pPr lvl="2"/>
            <a:r>
              <a:rPr lang="en-US" b="1" i="1" dirty="0" smtClean="0"/>
              <a:t>Proprietary</a:t>
            </a:r>
            <a:r>
              <a:rPr lang="en-US" dirty="0" smtClean="0"/>
              <a:t> - Intellectual property or trade secrets – Protected by Washington state’s public records law</a:t>
            </a:r>
          </a:p>
          <a:p>
            <a:pPr lvl="1"/>
            <a:r>
              <a:rPr lang="en-US" b="1" u="sng" dirty="0" smtClean="0"/>
              <a:t>Restricted</a:t>
            </a:r>
            <a:r>
              <a:rPr lang="en-US" dirty="0" smtClean="0"/>
              <a:t> - Data that is not regulated, but for business purposes, is considered protected either by contract or best practice.</a:t>
            </a:r>
          </a:p>
          <a:p>
            <a:pPr lvl="1"/>
            <a:r>
              <a:rPr lang="en-US" b="1" u="sng" dirty="0" smtClean="0"/>
              <a:t>Public</a:t>
            </a:r>
            <a:r>
              <a:rPr lang="en-US" dirty="0" smtClean="0"/>
              <a:t> – Information that is published for public use or has been approved for general access by the appropriate University authority.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00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iOS</a:t>
            </a:r>
            <a:r>
              <a:rPr lang="en-US" dirty="0"/>
              <a:t> Device Encryption (iPhone, iPad)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63" y="1600200"/>
            <a:ext cx="5994400" cy="4495800"/>
          </a:xfrm>
        </p:spPr>
      </p:pic>
      <p:sp>
        <p:nvSpPr>
          <p:cNvPr id="5" name="Rectangle 4"/>
          <p:cNvSpPr/>
          <p:nvPr/>
        </p:nvSpPr>
        <p:spPr>
          <a:xfrm>
            <a:off x="5232722" y="5004604"/>
            <a:ext cx="3759200" cy="241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55963" y="3778975"/>
            <a:ext cx="1739900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iOS</a:t>
            </a:r>
            <a:r>
              <a:rPr lang="en-US" dirty="0"/>
              <a:t> Device Encryption (iPhone, iPad)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63" y="1600200"/>
            <a:ext cx="5994400" cy="4495800"/>
          </a:xfrm>
        </p:spPr>
      </p:pic>
      <p:sp>
        <p:nvSpPr>
          <p:cNvPr id="5" name="Rectangle 4"/>
          <p:cNvSpPr/>
          <p:nvPr/>
        </p:nvSpPr>
        <p:spPr>
          <a:xfrm>
            <a:off x="5244296" y="3067131"/>
            <a:ext cx="3759200" cy="241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44296" y="2152650"/>
            <a:ext cx="3759200" cy="241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iOS</a:t>
            </a:r>
            <a:r>
              <a:rPr lang="en-US" dirty="0"/>
              <a:t> Device Encryption (iPhone, iPad)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63" y="1600200"/>
            <a:ext cx="5994400" cy="4495800"/>
          </a:xfrm>
        </p:spPr>
      </p:pic>
      <p:sp>
        <p:nvSpPr>
          <p:cNvPr id="5" name="Rectangle 4"/>
          <p:cNvSpPr/>
          <p:nvPr/>
        </p:nvSpPr>
        <p:spPr>
          <a:xfrm>
            <a:off x="5382514" y="3119056"/>
            <a:ext cx="1739900" cy="241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iOS</a:t>
            </a:r>
            <a:r>
              <a:rPr lang="en-US" dirty="0"/>
              <a:t> Device Encryption (iPhone, iPad)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63" y="1600200"/>
            <a:ext cx="5994400" cy="4495800"/>
          </a:xfrm>
        </p:spPr>
      </p:pic>
      <p:sp>
        <p:nvSpPr>
          <p:cNvPr id="5" name="Rectangle 4"/>
          <p:cNvSpPr/>
          <p:nvPr/>
        </p:nvSpPr>
        <p:spPr>
          <a:xfrm>
            <a:off x="5245421" y="2916981"/>
            <a:ext cx="3759200" cy="241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iOS</a:t>
            </a:r>
            <a:r>
              <a:rPr lang="en-US" dirty="0"/>
              <a:t> Device Encryption (iPhone, iPad)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63" y="1600200"/>
            <a:ext cx="5994400" cy="4495800"/>
          </a:xfrm>
        </p:spPr>
      </p:pic>
      <p:sp>
        <p:nvSpPr>
          <p:cNvPr id="5" name="Rectangle 4"/>
          <p:cNvSpPr/>
          <p:nvPr/>
        </p:nvSpPr>
        <p:spPr>
          <a:xfrm>
            <a:off x="5414119" y="3393875"/>
            <a:ext cx="1653540" cy="977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iOS</a:t>
            </a:r>
            <a:r>
              <a:rPr lang="en-US" dirty="0"/>
              <a:t> Device Encryption (iPhone, iPad)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63" y="1600200"/>
            <a:ext cx="5994400" cy="4495800"/>
          </a:xfrm>
        </p:spPr>
      </p:pic>
      <p:sp>
        <p:nvSpPr>
          <p:cNvPr id="6" name="Rectangle 5"/>
          <p:cNvSpPr/>
          <p:nvPr/>
        </p:nvSpPr>
        <p:spPr>
          <a:xfrm>
            <a:off x="6478447" y="4536955"/>
            <a:ext cx="1270000" cy="215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Disable </a:t>
            </a:r>
            <a:r>
              <a:rPr lang="en-US" dirty="0" err="1" smtClean="0"/>
              <a:t>iCloud</a:t>
            </a:r>
            <a:r>
              <a:rPr lang="en-US" dirty="0" smtClean="0"/>
              <a:t> Backups(iPhone</a:t>
            </a:r>
            <a:r>
              <a:rPr lang="en-US" dirty="0"/>
              <a:t>, iPad)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63" y="1600200"/>
            <a:ext cx="5994400" cy="4495800"/>
          </a:xfrm>
        </p:spPr>
      </p:pic>
      <p:sp>
        <p:nvSpPr>
          <p:cNvPr id="5" name="Rectangle 4"/>
          <p:cNvSpPr/>
          <p:nvPr/>
        </p:nvSpPr>
        <p:spPr>
          <a:xfrm>
            <a:off x="5260610" y="5258603"/>
            <a:ext cx="3759200" cy="241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67537" y="4031205"/>
            <a:ext cx="1748843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Disable </a:t>
            </a:r>
            <a:r>
              <a:rPr lang="en-US" dirty="0" err="1" smtClean="0"/>
              <a:t>iCloud</a:t>
            </a:r>
            <a:r>
              <a:rPr lang="en-US" dirty="0" smtClean="0"/>
              <a:t> Backups (iPhone</a:t>
            </a:r>
            <a:r>
              <a:rPr lang="en-US" dirty="0"/>
              <a:t>, iPad)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63" y="1600200"/>
            <a:ext cx="5994400" cy="4495800"/>
          </a:xfrm>
        </p:spPr>
      </p:pic>
      <p:sp>
        <p:nvSpPr>
          <p:cNvPr id="9" name="Rectangle 8"/>
          <p:cNvSpPr/>
          <p:nvPr/>
        </p:nvSpPr>
        <p:spPr>
          <a:xfrm>
            <a:off x="5220021" y="3727450"/>
            <a:ext cx="3759200" cy="241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Disable </a:t>
            </a:r>
            <a:r>
              <a:rPr lang="en-US" dirty="0" err="1" smtClean="0"/>
              <a:t>iCloud</a:t>
            </a:r>
            <a:r>
              <a:rPr lang="en-US" dirty="0" smtClean="0"/>
              <a:t> Backups (iPhone</a:t>
            </a:r>
            <a:r>
              <a:rPr lang="en-US" dirty="0"/>
              <a:t>, iPad)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63" y="1600200"/>
            <a:ext cx="5994400" cy="4495800"/>
          </a:xfrm>
        </p:spPr>
      </p:pic>
      <p:sp>
        <p:nvSpPr>
          <p:cNvPr id="5" name="Rectangle 4"/>
          <p:cNvSpPr/>
          <p:nvPr/>
        </p:nvSpPr>
        <p:spPr>
          <a:xfrm>
            <a:off x="5407769" y="3349425"/>
            <a:ext cx="166624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967" y="531471"/>
            <a:ext cx="11449934" cy="1828800"/>
          </a:xfrm>
        </p:spPr>
        <p:txBody>
          <a:bodyPr anchor="t">
            <a:normAutofit/>
          </a:bodyPr>
          <a:lstStyle/>
          <a:p>
            <a:r>
              <a:rPr lang="en-US" sz="6600" dirty="0" smtClean="0"/>
              <a:t>Android Security</a:t>
            </a:r>
            <a:endParaRPr lang="en-US" sz="6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967" y="1816260"/>
            <a:ext cx="11449934" cy="2385349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b="1" dirty="0" smtClean="0"/>
              <a:t>Appendix B</a:t>
            </a:r>
          </a:p>
        </p:txBody>
      </p:sp>
    </p:spTree>
    <p:extLst>
      <p:ext uri="{BB962C8B-B14F-4D97-AF65-F5344CB8AC3E}">
        <p14:creationId xmlns:p14="http://schemas.microsoft.com/office/powerpoint/2010/main" val="2147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Breach?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Unauthorized acquisition, access, use, or disclosure of sensitive information that compromises the security or privacy of the information.</a:t>
            </a:r>
          </a:p>
          <a:p>
            <a:r>
              <a:rPr lang="en-US" dirty="0" smtClean="0"/>
              <a:t>Breaches can lead to investigations, bad will from the public, penalties, and/or fines.</a:t>
            </a:r>
          </a:p>
          <a:p>
            <a:r>
              <a:rPr lang="en-US" dirty="0" smtClean="0"/>
              <a:t>The US Department of Health and Human Services (DHHS) identifies two methods of securing PHI:</a:t>
            </a:r>
          </a:p>
          <a:p>
            <a:pPr lvl="1"/>
            <a:r>
              <a:rPr lang="en-US" dirty="0" smtClean="0"/>
              <a:t>Destruction</a:t>
            </a:r>
          </a:p>
          <a:p>
            <a:pPr lvl="1"/>
            <a:r>
              <a:rPr lang="en-US" dirty="0" smtClean="0"/>
              <a:t>Encryption</a:t>
            </a:r>
          </a:p>
          <a:p>
            <a:r>
              <a:rPr lang="en-US" dirty="0"/>
              <a:t>No breach occurs if a compromised device is encrypted and password protected.</a:t>
            </a:r>
          </a:p>
          <a:p>
            <a:r>
              <a:rPr lang="en-US" dirty="0"/>
              <a:t>If a device is compromised and is not encrypted and password protected, the burden of proof is on you to show there was no confidential data stored on it. </a:t>
            </a:r>
          </a:p>
        </p:txBody>
      </p:sp>
    </p:spTree>
    <p:extLst>
      <p:ext uri="{BB962C8B-B14F-4D97-AF65-F5344CB8AC3E}">
        <p14:creationId xmlns:p14="http://schemas.microsoft.com/office/powerpoint/2010/main" val="18980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Device Security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19" y="1600200"/>
            <a:ext cx="2528887" cy="4495800"/>
          </a:xfrm>
        </p:spPr>
      </p:pic>
    </p:spTree>
    <p:extLst>
      <p:ext uri="{BB962C8B-B14F-4D97-AF65-F5344CB8AC3E}">
        <p14:creationId xmlns:p14="http://schemas.microsoft.com/office/powerpoint/2010/main" val="203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Device Security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19" y="1600200"/>
            <a:ext cx="2528887" cy="4495800"/>
          </a:xfrm>
        </p:spPr>
      </p:pic>
      <p:sp>
        <p:nvSpPr>
          <p:cNvPr id="5" name="Rectangle 4"/>
          <p:cNvSpPr/>
          <p:nvPr/>
        </p:nvSpPr>
        <p:spPr>
          <a:xfrm>
            <a:off x="6939183" y="4477609"/>
            <a:ext cx="526605" cy="64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Device Security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19" y="1600200"/>
            <a:ext cx="2528887" cy="4495800"/>
          </a:xfrm>
        </p:spPr>
      </p:pic>
      <p:sp>
        <p:nvSpPr>
          <p:cNvPr id="5" name="Rectangle 4"/>
          <p:cNvSpPr/>
          <p:nvPr/>
        </p:nvSpPr>
        <p:spPr>
          <a:xfrm>
            <a:off x="5011869" y="3836525"/>
            <a:ext cx="2468880" cy="317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Device Security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19" y="1600200"/>
            <a:ext cx="2528887" cy="4495800"/>
          </a:xfrm>
        </p:spPr>
      </p:pic>
      <p:sp>
        <p:nvSpPr>
          <p:cNvPr id="5" name="Rectangle 4"/>
          <p:cNvSpPr/>
          <p:nvPr/>
        </p:nvSpPr>
        <p:spPr>
          <a:xfrm>
            <a:off x="5020415" y="2328826"/>
            <a:ext cx="2468880" cy="441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Device Security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19" y="1600200"/>
            <a:ext cx="2528887" cy="4495800"/>
          </a:xfrm>
        </p:spPr>
      </p:pic>
      <p:sp>
        <p:nvSpPr>
          <p:cNvPr id="5" name="Rectangle 4"/>
          <p:cNvSpPr/>
          <p:nvPr/>
        </p:nvSpPr>
        <p:spPr>
          <a:xfrm>
            <a:off x="5028961" y="4409954"/>
            <a:ext cx="2468880" cy="411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Device Security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19" y="1600200"/>
            <a:ext cx="2528887" cy="4495800"/>
          </a:xfrm>
        </p:spPr>
      </p:pic>
    </p:spTree>
    <p:extLst>
      <p:ext uri="{BB962C8B-B14F-4D97-AF65-F5344CB8AC3E}">
        <p14:creationId xmlns:p14="http://schemas.microsoft.com/office/powerpoint/2010/main" val="15589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Device Security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19" y="1600200"/>
            <a:ext cx="2528887" cy="4495800"/>
          </a:xfrm>
        </p:spPr>
      </p:pic>
      <p:sp>
        <p:nvSpPr>
          <p:cNvPr id="5" name="Rectangle 4"/>
          <p:cNvSpPr/>
          <p:nvPr/>
        </p:nvSpPr>
        <p:spPr>
          <a:xfrm>
            <a:off x="5020415" y="2831747"/>
            <a:ext cx="246888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Device Security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19" y="1600200"/>
            <a:ext cx="2528887" cy="4495800"/>
          </a:xfrm>
        </p:spPr>
      </p:pic>
    </p:spTree>
    <p:extLst>
      <p:ext uri="{BB962C8B-B14F-4D97-AF65-F5344CB8AC3E}">
        <p14:creationId xmlns:p14="http://schemas.microsoft.com/office/powerpoint/2010/main" val="5148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Device Security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19" y="1600200"/>
            <a:ext cx="2528887" cy="4495800"/>
          </a:xfrm>
        </p:spPr>
      </p:pic>
      <p:sp>
        <p:nvSpPr>
          <p:cNvPr id="5" name="Rectangle 4"/>
          <p:cNvSpPr/>
          <p:nvPr/>
        </p:nvSpPr>
        <p:spPr>
          <a:xfrm>
            <a:off x="5020415" y="3304767"/>
            <a:ext cx="2468880" cy="485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Device Security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19" y="1600200"/>
            <a:ext cx="2528887" cy="4495800"/>
          </a:xfrm>
        </p:spPr>
      </p:pic>
    </p:spTree>
    <p:extLst>
      <p:ext uri="{BB962C8B-B14F-4D97-AF65-F5344CB8AC3E}">
        <p14:creationId xmlns:p14="http://schemas.microsoft.com/office/powerpoint/2010/main" val="22999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of </a:t>
            </a:r>
            <a:r>
              <a:rPr lang="en-US" dirty="0"/>
              <a:t>Information Security Breach</a:t>
            </a:r>
          </a:p>
        </p:txBody>
      </p:sp>
      <p:graphicFrame>
        <p:nvGraphicFramePr>
          <p:cNvPr id="8" name="Content Placeholder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290474"/>
              </p:ext>
            </p:extLst>
          </p:nvPr>
        </p:nvGraphicFramePr>
        <p:xfrm>
          <a:off x="2129737" y="1535177"/>
          <a:ext cx="6875362" cy="5227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resentation" r:id="rId3" imgW="4570388" imgH="3427437" progId="PowerPoint.Show.12">
                  <p:embed/>
                </p:oleObj>
              </mc:Choice>
              <mc:Fallback>
                <p:oleObj name="Presentation" r:id="rId3" imgW="4570388" imgH="3427437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737" y="1535177"/>
                        <a:ext cx="6875362" cy="5227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14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967" y="531471"/>
            <a:ext cx="11449934" cy="1828800"/>
          </a:xfrm>
        </p:spPr>
        <p:txBody>
          <a:bodyPr anchor="t">
            <a:normAutofit/>
          </a:bodyPr>
          <a:lstStyle/>
          <a:p>
            <a:r>
              <a:rPr lang="en-US" sz="6600" dirty="0" smtClean="0"/>
              <a:t>Windows Phone Security</a:t>
            </a:r>
            <a:endParaRPr lang="en-US" sz="6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967" y="1816260"/>
            <a:ext cx="11449934" cy="2385349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b="1" dirty="0" smtClean="0"/>
              <a:t>Appendix C</a:t>
            </a:r>
          </a:p>
        </p:txBody>
      </p:sp>
    </p:spTree>
    <p:extLst>
      <p:ext uri="{BB962C8B-B14F-4D97-AF65-F5344CB8AC3E}">
        <p14:creationId xmlns:p14="http://schemas.microsoft.com/office/powerpoint/2010/main" val="5668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Phone 7/8 Security</a:t>
            </a:r>
            <a:endParaRPr lang="en-US" dirty="0"/>
          </a:p>
        </p:txBody>
      </p:sp>
      <p:pic>
        <p:nvPicPr>
          <p:cNvPr id="4" name="Content Placeholder 3" descr="C:\Users\dchong\Desktop\ad\wp_ss_20130423_0002.jpg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6932" y="2042160"/>
            <a:ext cx="2032462" cy="3611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5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Phone 7/8 Security</a:t>
            </a:r>
            <a:endParaRPr lang="en-US" dirty="0"/>
          </a:p>
        </p:txBody>
      </p:sp>
      <p:pic>
        <p:nvPicPr>
          <p:cNvPr id="4" name="Content Placeholder 3" descr="C:\Users\dchong\Desktop\ad\wp_ss_20130423_0008.jpg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1088" y="2048394"/>
            <a:ext cx="2024149" cy="3599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3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Phone 7/8 Security</a:t>
            </a:r>
            <a:endParaRPr lang="en-US" dirty="0"/>
          </a:p>
        </p:txBody>
      </p:sp>
      <p:pic>
        <p:nvPicPr>
          <p:cNvPr id="6" name="Content Placeholder 5" descr="C:\Users\dchong\Desktop\ad\wp_ss_20130423_0004.jpg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714" y="2079567"/>
            <a:ext cx="1990898" cy="3537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8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Phone 7/8 Security</a:t>
            </a:r>
            <a:endParaRPr lang="en-US" dirty="0"/>
          </a:p>
        </p:txBody>
      </p:sp>
      <p:pic>
        <p:nvPicPr>
          <p:cNvPr id="4" name="Content Placeholder 3" descr="C:\Users\dchong\Desktop\ad\wp_ss_20130423_0001.jpg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714" y="2079567"/>
            <a:ext cx="1990898" cy="3537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967" y="531471"/>
            <a:ext cx="11449934" cy="1828800"/>
          </a:xfrm>
        </p:spPr>
        <p:txBody>
          <a:bodyPr anchor="t">
            <a:normAutofit/>
          </a:bodyPr>
          <a:lstStyle/>
          <a:p>
            <a:r>
              <a:rPr lang="en-US" sz="6600" dirty="0" smtClean="0"/>
              <a:t>Supplemental Information</a:t>
            </a:r>
            <a:endParaRPr lang="en-US" sz="6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967" y="1816260"/>
            <a:ext cx="11449934" cy="2385349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b="1" dirty="0" smtClean="0"/>
              <a:t>Appendix D</a:t>
            </a:r>
          </a:p>
        </p:txBody>
      </p:sp>
    </p:spTree>
    <p:extLst>
      <p:ext uri="{BB962C8B-B14F-4D97-AF65-F5344CB8AC3E}">
        <p14:creationId xmlns:p14="http://schemas.microsoft.com/office/powerpoint/2010/main" val="30656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Encryption Example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Encryption is the process of encoding data so that only privileged parties can decrypt (decode) it.</a:t>
            </a:r>
          </a:p>
          <a:p>
            <a:r>
              <a:rPr lang="en-US" smtClean="0"/>
              <a:t>Data is “scrambled” so that it is unreadable.</a:t>
            </a:r>
          </a:p>
          <a:p>
            <a:r>
              <a:rPr lang="en-US" smtClean="0"/>
              <a:t>Only the key used to encrypt the data can be used to decrypt (“unscramble”) it to make it usable again.</a:t>
            </a:r>
          </a:p>
          <a:p>
            <a:pPr lvl="1"/>
            <a:r>
              <a:rPr lang="en-US" smtClean="0"/>
              <a:t>Recovery of encrypted data without the key is realistically impossible.</a:t>
            </a:r>
            <a:endParaRPr lang="en-US" dirty="0"/>
          </a:p>
        </p:txBody>
      </p:sp>
      <p:graphicFrame>
        <p:nvGraphicFramePr>
          <p:cNvPr id="17" name="Content Placeholder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07140178"/>
              </p:ext>
            </p:extLst>
          </p:nvPr>
        </p:nvGraphicFramePr>
        <p:xfrm>
          <a:off x="6459538" y="1589088"/>
          <a:ext cx="5181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57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Password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full keyboard</a:t>
            </a:r>
          </a:p>
          <a:p>
            <a:pPr lvl="1"/>
            <a:r>
              <a:rPr lang="en-US" dirty="0" smtClean="0"/>
              <a:t>All lowercase passwords: 26 possibilities per character.</a:t>
            </a:r>
          </a:p>
          <a:p>
            <a:pPr lvl="1"/>
            <a:r>
              <a:rPr lang="en-US" dirty="0" smtClean="0"/>
              <a:t>Mixed-case passwords: 52 possibilities per character.</a:t>
            </a:r>
          </a:p>
          <a:p>
            <a:pPr lvl="1"/>
            <a:r>
              <a:rPr lang="en-US" dirty="0" smtClean="0"/>
              <a:t>Full-keyboard passwords: 95 possibilities per character.</a:t>
            </a:r>
          </a:p>
        </p:txBody>
      </p:sp>
    </p:spTree>
    <p:extLst>
      <p:ext uri="{BB962C8B-B14F-4D97-AF65-F5344CB8AC3E}">
        <p14:creationId xmlns:p14="http://schemas.microsoft.com/office/powerpoint/2010/main" val="4249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Virtue of Long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Characters – 735 billion possible combinations</a:t>
            </a:r>
          </a:p>
          <a:p>
            <a:pPr lvl="1"/>
            <a:r>
              <a:rPr lang="en-US" dirty="0" smtClean="0"/>
              <a:t>Approximately 1 hour to crack</a:t>
            </a:r>
          </a:p>
          <a:p>
            <a:r>
              <a:rPr lang="en-US" dirty="0" smtClean="0"/>
              <a:t>7 Characters – 70 trillion possible combinations</a:t>
            </a:r>
          </a:p>
          <a:p>
            <a:pPr lvl="1"/>
            <a:r>
              <a:rPr lang="en-US" dirty="0" smtClean="0"/>
              <a:t>Approximately 4 days to crack</a:t>
            </a:r>
          </a:p>
          <a:p>
            <a:r>
              <a:rPr lang="en-US" dirty="0" smtClean="0"/>
              <a:t>8 Characters – 6.6 quadrillion possible combinations</a:t>
            </a:r>
          </a:p>
          <a:p>
            <a:pPr lvl="1"/>
            <a:r>
              <a:rPr lang="en-US" dirty="0" smtClean="0"/>
              <a:t>Approximately 382 days to crack</a:t>
            </a:r>
          </a:p>
          <a:p>
            <a:r>
              <a:rPr lang="en-US" dirty="0" smtClean="0"/>
              <a:t>12 Characters – 540 sextillion possible combinations</a:t>
            </a:r>
          </a:p>
          <a:p>
            <a:pPr lvl="1"/>
            <a:r>
              <a:rPr lang="en-US" dirty="0" smtClean="0"/>
              <a:t>Approximately 85.7 million years to crack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766143"/>
            <a:ext cx="1051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All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figures based on brute-force methods using the 95 common characters of the ASCII set. Times assume rough figures for readily-available end-user hardware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Viruses are pieces of malicious software that run (usually) unnoticed on a computer.</a:t>
            </a:r>
          </a:p>
          <a:p>
            <a:r>
              <a:rPr lang="en-US" dirty="0" smtClean="0"/>
              <a:t>They can allow remote attackers to log keystrokes, view your screen, and/or take over your keyboard and mouse.</a:t>
            </a:r>
          </a:p>
          <a:p>
            <a:r>
              <a:rPr lang="en-US" dirty="0" smtClean="0"/>
              <a:t>They can allow attackers to use your computer in distributed online attacks.</a:t>
            </a:r>
          </a:p>
          <a:p>
            <a:r>
              <a:rPr lang="en-US" dirty="0" smtClean="0"/>
              <a:t>Use antivirus software on all of your computers.</a:t>
            </a:r>
            <a:endParaRPr lang="en-US" dirty="0"/>
          </a:p>
          <a:p>
            <a:pPr lvl="1"/>
            <a:r>
              <a:rPr lang="en-US" dirty="0" smtClean="0"/>
              <a:t>Many antivirus products are available for free.</a:t>
            </a:r>
            <a:endParaRPr lang="en-US" dirty="0"/>
          </a:p>
          <a:p>
            <a:pPr lvl="2"/>
            <a:r>
              <a:rPr lang="en-US" dirty="0"/>
              <a:t>Windows: Microsoft Security Essentials</a:t>
            </a:r>
            <a:r>
              <a:rPr lang="en-US" dirty="0" smtClean="0"/>
              <a:t>, Sophos, </a:t>
            </a:r>
            <a:r>
              <a:rPr lang="en-US" dirty="0"/>
              <a:t>AVG, </a:t>
            </a:r>
            <a:r>
              <a:rPr lang="en-US" dirty="0" err="1"/>
              <a:t>Avast</a:t>
            </a:r>
            <a:r>
              <a:rPr lang="en-US" dirty="0"/>
              <a:t>!</a:t>
            </a:r>
          </a:p>
          <a:p>
            <a:pPr lvl="2"/>
            <a:r>
              <a:rPr lang="en-US" dirty="0"/>
              <a:t>Mac: Sophos (available through the University)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Happens if a Breach Occurs?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Personal consequences.</a:t>
            </a:r>
          </a:p>
          <a:p>
            <a:r>
              <a:rPr lang="en-US" smtClean="0"/>
              <a:t>Institutional consequences.</a:t>
            </a:r>
          </a:p>
          <a:p>
            <a:r>
              <a:rPr lang="en-US" smtClean="0"/>
              <a:t>HIPAA reporting cascade.</a:t>
            </a:r>
          </a:p>
          <a:p>
            <a:pPr lvl="1"/>
            <a:r>
              <a:rPr lang="en-US" smtClean="0"/>
              <a:t>Notification to OCR (Office for Civil Rights investigation).</a:t>
            </a:r>
          </a:p>
          <a:p>
            <a:pPr lvl="1"/>
            <a:r>
              <a:rPr lang="en-US" smtClean="0"/>
              <a:t>Notification to UW Medicine Compliance.</a:t>
            </a:r>
          </a:p>
          <a:p>
            <a:pPr lvl="1"/>
            <a:r>
              <a:rPr lang="en-US" smtClean="0"/>
              <a:t>All affected individuals must be notified. If more than ten lack addresses a public notification must be placed on our website.</a:t>
            </a:r>
          </a:p>
          <a:p>
            <a:pPr lvl="1"/>
            <a:r>
              <a:rPr lang="en-US" smtClean="0"/>
              <a:t>If more than 500 individuals are affected local media must be informed.</a:t>
            </a:r>
          </a:p>
          <a:p>
            <a:r>
              <a:rPr lang="en-US" smtClean="0"/>
              <a:t>Contact Jennifer Dickey and Walt Morrison if a breach occurs.</a:t>
            </a:r>
          </a:p>
          <a:p>
            <a:pPr lvl="1"/>
            <a:r>
              <a:rPr lang="en-US" smtClean="0"/>
              <a:t>Jennifer Dickey: jennd@medicine.washington.edu; 221-5947</a:t>
            </a:r>
          </a:p>
          <a:p>
            <a:pPr lvl="1"/>
            <a:r>
              <a:rPr lang="en-US" smtClean="0"/>
              <a:t>Walt Morrison: wmorrison@medicine.washington.edu; 616-4726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Case Study 1 – Resident Loses Physical Logbook with patient data.</a:t>
            </a:r>
          </a:p>
          <a:p>
            <a:pPr lvl="1"/>
            <a:r>
              <a:rPr lang="en-US" dirty="0" smtClean="0"/>
              <a:t>487 patients affected.</a:t>
            </a:r>
          </a:p>
          <a:p>
            <a:pPr lvl="1"/>
            <a:r>
              <a:rPr lang="en-US" dirty="0" smtClean="0"/>
              <a:t>A breach occurred.</a:t>
            </a:r>
          </a:p>
          <a:p>
            <a:pPr lvl="1"/>
            <a:r>
              <a:rPr lang="en-US" dirty="0" smtClean="0"/>
              <a:t>Notifications required.</a:t>
            </a:r>
          </a:p>
          <a:p>
            <a:r>
              <a:rPr lang="en-US" dirty="0" smtClean="0"/>
              <a:t>Case Study 2 – Laptop stolen from car while shopping.</a:t>
            </a:r>
          </a:p>
          <a:p>
            <a:pPr lvl="1"/>
            <a:r>
              <a:rPr lang="en-US" dirty="0" smtClean="0"/>
              <a:t>Laptop was encrypted and password protected.</a:t>
            </a:r>
          </a:p>
          <a:p>
            <a:pPr lvl="1"/>
            <a:r>
              <a:rPr lang="en-US" dirty="0" smtClean="0"/>
              <a:t>Laptop stored no </a:t>
            </a:r>
            <a:r>
              <a:rPr lang="en-US" smtClean="0"/>
              <a:t>PHI.</a:t>
            </a:r>
          </a:p>
          <a:p>
            <a:pPr lvl="1"/>
            <a:r>
              <a:rPr lang="en-US" smtClean="0"/>
              <a:t>No breach occurred.</a:t>
            </a:r>
            <a:endParaRPr lang="en-US" dirty="0" smtClean="0"/>
          </a:p>
          <a:p>
            <a:pPr lvl="1"/>
            <a:r>
              <a:rPr lang="en-US" dirty="0" smtClean="0"/>
              <a:t>No notifications necessary.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Everyone who is using or viewing confidential or patient information must be personally and professionally accountable for safeguarding that information.</a:t>
            </a:r>
          </a:p>
          <a:p>
            <a:r>
              <a:rPr lang="en-US" dirty="0" smtClean="0"/>
              <a:t>Users (YOU) are responsible for the safekeeping of data under your care.</a:t>
            </a:r>
          </a:p>
          <a:p>
            <a:r>
              <a:rPr lang="en-US" dirty="0" smtClean="0"/>
              <a:t>Minimize your responsibility by limiting the data under your care.</a:t>
            </a:r>
          </a:p>
          <a:p>
            <a:pPr lvl="1"/>
            <a:r>
              <a:rPr lang="en-US" dirty="0" smtClean="0"/>
              <a:t>The safest data is that which is never removed from institutional systems/servers.</a:t>
            </a:r>
          </a:p>
          <a:p>
            <a:pPr lvl="2"/>
            <a:r>
              <a:rPr lang="en-US" dirty="0" smtClean="0"/>
              <a:t>Copied to mobile devices, flash drives, laptops, local desktops, etc.</a:t>
            </a:r>
          </a:p>
          <a:p>
            <a:r>
              <a:rPr lang="en-US" dirty="0" smtClean="0"/>
              <a:t>Policies per UW Medicine:</a:t>
            </a:r>
          </a:p>
          <a:p>
            <a:pPr lvl="1"/>
            <a:r>
              <a:rPr lang="en-US" dirty="0" smtClean="0"/>
              <a:t>Must use strong passwords.</a:t>
            </a:r>
          </a:p>
          <a:p>
            <a:pPr lvl="1"/>
            <a:r>
              <a:rPr lang="en-US" dirty="0" smtClean="0"/>
              <a:t>Passwords must be changed at least once every 120 days.</a:t>
            </a:r>
          </a:p>
          <a:p>
            <a:pPr lvl="1"/>
            <a:r>
              <a:rPr lang="en-US" dirty="0" smtClean="0"/>
              <a:t>Internet access must be for business purposes or limited personal use.</a:t>
            </a:r>
          </a:p>
          <a:p>
            <a:pPr lvl="1"/>
            <a:r>
              <a:rPr lang="en-US" dirty="0" smtClean="0"/>
              <a:t>All UW Medicine workforce members must report any suspected or known information security incident to UW Medicine Compliance.</a:t>
            </a:r>
          </a:p>
        </p:txBody>
      </p:sp>
    </p:spTree>
    <p:extLst>
      <p:ext uri="{BB962C8B-B14F-4D97-AF65-F5344CB8AC3E}">
        <p14:creationId xmlns:p14="http://schemas.microsoft.com/office/powerpoint/2010/main" val="17188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Versus Best Practices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50628768"/>
              </p:ext>
            </p:extLst>
          </p:nvPr>
        </p:nvGraphicFramePr>
        <p:xfrm>
          <a:off x="817563" y="1600200"/>
          <a:ext cx="10871544" cy="4411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5772"/>
                <a:gridCol w="5435772"/>
              </a:tblGrid>
              <a:tr h="350286">
                <a:tc>
                  <a:txBody>
                    <a:bodyPr/>
                    <a:lstStyle/>
                    <a:p>
                      <a:r>
                        <a:rPr lang="en-US" dirty="0" smtClean="0"/>
                        <a:t>Policy</a:t>
                      </a:r>
                      <a:endParaRPr lang="en-US" dirty="0"/>
                    </a:p>
                  </a:txBody>
                  <a:tcPr marL="98829" marR="9882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 Practice</a:t>
                      </a:r>
                      <a:endParaRPr lang="en-US" dirty="0"/>
                    </a:p>
                  </a:txBody>
                  <a:tcPr marL="98829" marR="98829"/>
                </a:tc>
              </a:tr>
              <a:tr h="75895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Devices that move and contain Restricted or Confidential data must be encrypted.</a:t>
                      </a:r>
                    </a:p>
                  </a:txBody>
                  <a:tcPr marL="98829" marR="98829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dirty="0" smtClean="0"/>
                        <a:t>Anything that can be encrypted should be.</a:t>
                      </a:r>
                    </a:p>
                    <a:p>
                      <a:pPr lvl="0"/>
                      <a:r>
                        <a:rPr lang="en-US" sz="1400" dirty="0" smtClean="0"/>
                        <a:t>All desktop and laptop computers, mobile devices (phones, tablets, and otherwise), flash drives, network storage devices, etc.</a:t>
                      </a:r>
                    </a:p>
                  </a:txBody>
                  <a:tcPr marL="98829" marR="98829"/>
                </a:tc>
              </a:tr>
              <a:tr h="1021668">
                <a:tc>
                  <a:txBody>
                    <a:bodyPr/>
                    <a:lstStyle/>
                    <a:p>
                      <a:pPr lvl="0"/>
                      <a:r>
                        <a:rPr lang="en-US" sz="1600" dirty="0" smtClean="0"/>
                        <a:t>Strong password usage for any account or device used to do business.</a:t>
                      </a:r>
                    </a:p>
                    <a:p>
                      <a:pPr lvl="0"/>
                      <a:r>
                        <a:rPr lang="en-US" sz="1400" dirty="0" smtClean="0"/>
                        <a:t>This includes institutionally and personally owned devices that are used for UW work.</a:t>
                      </a:r>
                    </a:p>
                  </a:txBody>
                  <a:tcPr marL="98829" marR="98829"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Computer/device lockouts after 15 minutes.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Wiping of devices after 10 failed password attempts.</a:t>
                      </a:r>
                    </a:p>
                  </a:txBody>
                  <a:tcPr marL="98829" marR="98829"/>
                </a:tc>
              </a:tr>
              <a:tr h="103626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Use of cloud services for University business or intellectual property is prohibited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without an appropriate contract. BAA, DSA, etc.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https://security.uwmedicine.org/guidance/technical/legal_agreements/default.asp</a:t>
                      </a:r>
                    </a:p>
                  </a:txBody>
                  <a:tcPr marL="98829" marR="98829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Restrict storage of restricted and confidential</a:t>
                      </a:r>
                      <a:r>
                        <a:rPr lang="en-US" sz="1600" baseline="0" dirty="0" smtClean="0"/>
                        <a:t> data to institutional servers unless absolutely necessary.</a:t>
                      </a:r>
                      <a:endParaRPr lang="en-US" sz="1600" dirty="0"/>
                    </a:p>
                  </a:txBody>
                  <a:tcPr marL="98829" marR="98829"/>
                </a:tc>
              </a:tr>
              <a:tr h="12260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8829" marR="98829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dirty="0" smtClean="0"/>
                        <a:t>Using remote location and wipe features for mobile devices.</a:t>
                      </a:r>
                    </a:p>
                    <a:p>
                      <a:pPr lvl="0"/>
                      <a:r>
                        <a:rPr lang="en-US" sz="1400" dirty="0" smtClean="0"/>
                        <a:t>iPhone: Find My iPhone (built-in)</a:t>
                      </a:r>
                    </a:p>
                    <a:p>
                      <a:pPr lvl="0"/>
                      <a:r>
                        <a:rPr lang="en-US" sz="1400" dirty="0" smtClean="0"/>
                        <a:t>Android: Cerberus (</a:t>
                      </a:r>
                      <a:r>
                        <a:rPr lang="en-US" sz="1400" dirty="0" smtClean="0">
                          <a:hlinkClick r:id="rId2"/>
                        </a:rPr>
                        <a:t>https://www.cerberusapp.com</a:t>
                      </a:r>
                      <a:r>
                        <a:rPr lang="en-US" sz="1400" dirty="0" smtClean="0"/>
                        <a:t>)</a:t>
                      </a:r>
                    </a:p>
                    <a:p>
                      <a:pPr lvl="0"/>
                      <a:r>
                        <a:rPr lang="en-US" sz="1400" dirty="0" smtClean="0"/>
                        <a:t>Windows Phone: Find My Phone (built-in)</a:t>
                      </a:r>
                    </a:p>
                  </a:txBody>
                  <a:tcPr marL="98829" marR="9882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5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oM Presentation">
  <a:themeElements>
    <a:clrScheme name="UW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39275B"/>
      </a:accent1>
      <a:accent2>
        <a:srgbClr val="D4A900"/>
      </a:accent2>
      <a:accent3>
        <a:srgbClr val="917B4C"/>
      </a:accent3>
      <a:accent4>
        <a:srgbClr val="A5A5A5"/>
      </a:accent4>
      <a:accent5>
        <a:srgbClr val="2F7FD1"/>
      </a:accent5>
      <a:accent6>
        <a:srgbClr val="D05C07"/>
      </a:accent6>
      <a:hlink>
        <a:srgbClr val="2F7FD1"/>
      </a:hlink>
      <a:folHlink>
        <a:srgbClr val="FF811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M Presentation" id="{5E922941-6AD5-43DB-87B4-07AC5B4A19AC}" vid="{9893B668-9172-48CE-8FA6-826368F7B2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BB775210F784468E0869A05CA7D73B" ma:contentTypeVersion="1" ma:contentTypeDescription="Create a new document." ma:contentTypeScope="" ma:versionID="954ff15c88bcd8609fe5c7b4af739d72">
  <xsd:schema xmlns:xsd="http://www.w3.org/2001/XMLSchema" xmlns:xs="http://www.w3.org/2001/XMLSchema" xmlns:p="http://schemas.microsoft.com/office/2006/metadata/properties" xmlns:ns2="2443117a-42d0-4bda-af19-3a478a04e699" targetNamespace="http://schemas.microsoft.com/office/2006/metadata/properties" ma:root="true" ma:fieldsID="4acea3329b4082df5d4a656ea4b0a065" ns2:_="">
    <xsd:import namespace="2443117a-42d0-4bda-af19-3a478a04e699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3117a-42d0-4bda-af19-3a478a04e699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443117a-42d0-4bda-af19-3a478a04e699">The master includes all slides for iOS and Android devices, as well as deprecated slides.</Description0>
  </documentManagement>
</p:properties>
</file>

<file path=customXml/itemProps1.xml><?xml version="1.0" encoding="utf-8"?>
<ds:datastoreItem xmlns:ds="http://schemas.openxmlformats.org/officeDocument/2006/customXml" ds:itemID="{587EA5AB-74BC-43C1-9328-51742243D2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43117a-42d0-4bda-af19-3a478a04e6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246709-4E47-48EC-81AC-DDF327E02A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497A41-4CC6-40FE-A4AE-CE48DBAB280A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443117a-42d0-4bda-af19-3a478a04e69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DoM Presentation</Template>
  <TotalTime>15086</TotalTime>
  <Words>3623</Words>
  <Application>Microsoft Office PowerPoint</Application>
  <PresentationFormat>Widescreen</PresentationFormat>
  <Paragraphs>437</Paragraphs>
  <Slides>59</Slides>
  <Notes>54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2" baseType="lpstr">
      <vt:lpstr>ＭＳ Ｐゴシック</vt:lpstr>
      <vt:lpstr>Arial</vt:lpstr>
      <vt:lpstr>Calibri</vt:lpstr>
      <vt:lpstr>Cambria Math</vt:lpstr>
      <vt:lpstr>Courier New</vt:lpstr>
      <vt:lpstr>Georgia</vt:lpstr>
      <vt:lpstr>Tahoma</vt:lpstr>
      <vt:lpstr>Times New Roman</vt:lpstr>
      <vt:lpstr>Tw Cen MT</vt:lpstr>
      <vt:lpstr>Verdana</vt:lpstr>
      <vt:lpstr>Wingdings</vt:lpstr>
      <vt:lpstr>DoM Presentation</vt:lpstr>
      <vt:lpstr>Presentation</vt:lpstr>
      <vt:lpstr>Your Role in Data Stewardship</vt:lpstr>
      <vt:lpstr>Workshop Goals</vt:lpstr>
      <vt:lpstr>What is Data Stewardship?</vt:lpstr>
      <vt:lpstr>What is a Breach?</vt:lpstr>
      <vt:lpstr>Likelihood of Information Security Breach</vt:lpstr>
      <vt:lpstr>What Happens if a Breach Occurs?</vt:lpstr>
      <vt:lpstr>Case Studies</vt:lpstr>
      <vt:lpstr>Responsibilities</vt:lpstr>
      <vt:lpstr>Policy Versus Best Practices</vt:lpstr>
      <vt:lpstr>Password Complexity – Strong Passwords</vt:lpstr>
      <vt:lpstr>Physical Data Security</vt:lpstr>
      <vt:lpstr>Passwords and Encryption</vt:lpstr>
      <vt:lpstr>Password Safety</vt:lpstr>
      <vt:lpstr>Data Storage</vt:lpstr>
      <vt:lpstr>Smartphone/Tablet Security</vt:lpstr>
      <vt:lpstr>Email Security</vt:lpstr>
      <vt:lpstr>Email Safety – Phishing and Other Scams</vt:lpstr>
      <vt:lpstr>Phishing Email Example</vt:lpstr>
      <vt:lpstr>Personal Computer Safety</vt:lpstr>
      <vt:lpstr>Unencrypted Site</vt:lpstr>
      <vt:lpstr>Encrypted Site</vt:lpstr>
      <vt:lpstr>UW NetID Login Page</vt:lpstr>
      <vt:lpstr>Secure Remote Access of Resources</vt:lpstr>
      <vt:lpstr>Informational Resources</vt:lpstr>
      <vt:lpstr>Laptop Encryption Prerequisites</vt:lpstr>
      <vt:lpstr>Where to Get Help</vt:lpstr>
      <vt:lpstr>End of Presentation</vt:lpstr>
      <vt:lpstr>iPhone/iPad Security</vt:lpstr>
      <vt:lpstr>iOS Device Encryption (iPhone, iPad)</vt:lpstr>
      <vt:lpstr>iOS Device Encryption (iPhone, iPad)</vt:lpstr>
      <vt:lpstr>iOS Device Encryption (iPhone, iPad)</vt:lpstr>
      <vt:lpstr>iOS Device Encryption (iPhone, iPad)</vt:lpstr>
      <vt:lpstr>iOS Device Encryption (iPhone, iPad)</vt:lpstr>
      <vt:lpstr>iOS Device Encryption (iPhone, iPad)</vt:lpstr>
      <vt:lpstr>iOS Device Encryption (iPhone, iPad)</vt:lpstr>
      <vt:lpstr>Disable iCloud Backups(iPhone, iPad)</vt:lpstr>
      <vt:lpstr>Disable iCloud Backups (iPhone, iPad)</vt:lpstr>
      <vt:lpstr>Disable iCloud Backups (iPhone, iPad)</vt:lpstr>
      <vt:lpstr>Android Security</vt:lpstr>
      <vt:lpstr>Android Device Security</vt:lpstr>
      <vt:lpstr>Android Device Security</vt:lpstr>
      <vt:lpstr>Android Device Security</vt:lpstr>
      <vt:lpstr>Android Device Security</vt:lpstr>
      <vt:lpstr>Android Device Security</vt:lpstr>
      <vt:lpstr>Android Device Security</vt:lpstr>
      <vt:lpstr>Android Device Security</vt:lpstr>
      <vt:lpstr>Android Device Security</vt:lpstr>
      <vt:lpstr>Android Device Security</vt:lpstr>
      <vt:lpstr>Android Device Security</vt:lpstr>
      <vt:lpstr>Windows Phone Security</vt:lpstr>
      <vt:lpstr>Windows Phone 7/8 Security</vt:lpstr>
      <vt:lpstr>Windows Phone 7/8 Security</vt:lpstr>
      <vt:lpstr>Windows Phone 7/8 Security</vt:lpstr>
      <vt:lpstr>Windows Phone 7/8 Security</vt:lpstr>
      <vt:lpstr>Supplemental Information</vt:lpstr>
      <vt:lpstr>Simple Encryption Example</vt:lpstr>
      <vt:lpstr>Extended Password Complexity</vt:lpstr>
      <vt:lpstr>The Virtue of Long Passwords</vt:lpstr>
      <vt:lpstr>Basics of Viruses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Role in Data Stewardship - Approved Master</dc:title>
  <dc:creator>Birn, Jay</dc:creator>
  <cp:lastModifiedBy>Birn, Jay</cp:lastModifiedBy>
  <cp:revision>137</cp:revision>
  <cp:lastPrinted>2013-06-14T23:15:46Z</cp:lastPrinted>
  <dcterms:created xsi:type="dcterms:W3CDTF">2013-05-14T21:17:36Z</dcterms:created>
  <dcterms:modified xsi:type="dcterms:W3CDTF">2013-10-02T00:32:02Z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0x01010066BB775210F784468E0869A05CA7D73B</vt:lpwstr>
  </property>
</Properties>
</file>